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sldIdLst>
    <p:sldId id="256" r:id="rId2"/>
    <p:sldId id="352" r:id="rId3"/>
    <p:sldId id="259" r:id="rId4"/>
    <p:sldId id="262" r:id="rId5"/>
    <p:sldId id="443" r:id="rId6"/>
    <p:sldId id="500" r:id="rId7"/>
    <p:sldId id="444" r:id="rId8"/>
    <p:sldId id="445" r:id="rId9"/>
    <p:sldId id="446" r:id="rId10"/>
    <p:sldId id="494" r:id="rId11"/>
    <p:sldId id="499" r:id="rId12"/>
    <p:sldId id="493" r:id="rId13"/>
    <p:sldId id="455" r:id="rId14"/>
    <p:sldId id="456" r:id="rId15"/>
    <p:sldId id="460" r:id="rId16"/>
    <p:sldId id="463" r:id="rId17"/>
    <p:sldId id="464" r:id="rId18"/>
    <p:sldId id="465" r:id="rId19"/>
    <p:sldId id="466" r:id="rId20"/>
    <p:sldId id="468" r:id="rId21"/>
    <p:sldId id="469" r:id="rId22"/>
    <p:sldId id="471" r:id="rId23"/>
    <p:sldId id="472" r:id="rId24"/>
    <p:sldId id="473" r:id="rId25"/>
    <p:sldId id="474" r:id="rId26"/>
    <p:sldId id="475" r:id="rId27"/>
    <p:sldId id="476" r:id="rId28"/>
    <p:sldId id="477" r:id="rId29"/>
    <p:sldId id="478" r:id="rId30"/>
    <p:sldId id="479" r:id="rId31"/>
    <p:sldId id="480" r:id="rId32"/>
    <p:sldId id="487" r:id="rId33"/>
    <p:sldId id="488" r:id="rId34"/>
    <p:sldId id="490" r:id="rId35"/>
    <p:sldId id="495" r:id="rId36"/>
    <p:sldId id="492" r:id="rId37"/>
    <p:sldId id="407" r:id="rId38"/>
    <p:sldId id="482" r:id="rId39"/>
    <p:sldId id="496" r:id="rId40"/>
    <p:sldId id="481" r:id="rId41"/>
    <p:sldId id="498" r:id="rId42"/>
    <p:sldId id="497" r:id="rId43"/>
    <p:sldId id="454" r:id="rId44"/>
    <p:sldId id="489" r:id="rId45"/>
    <p:sldId id="484" r:id="rId46"/>
    <p:sldId id="337" r:id="rId47"/>
    <p:sldId id="311"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782B"/>
    <a:srgbClr val="FB9E51"/>
    <a:srgbClr val="DA0C1C"/>
    <a:srgbClr val="C2C2C2"/>
    <a:srgbClr val="5A7FB7"/>
    <a:srgbClr val="265C72"/>
    <a:srgbClr val="2BB9EF"/>
    <a:srgbClr val="4C7FB8"/>
    <a:srgbClr val="0F4D75"/>
    <a:srgbClr val="DF75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2" autoAdjust="0"/>
    <p:restoredTop sz="89942" autoAdjust="0"/>
  </p:normalViewPr>
  <p:slideViewPr>
    <p:cSldViewPr snapToGrid="0" snapToObjects="1">
      <p:cViewPr>
        <p:scale>
          <a:sx n="134" d="100"/>
          <a:sy n="134" d="100"/>
        </p:scale>
        <p:origin x="-912" y="-80"/>
      </p:cViewPr>
      <p:guideLst>
        <p:guide orient="horz" pos="2160"/>
        <p:guide pos="2880"/>
      </p:guideLst>
    </p:cSldViewPr>
  </p:slideViewPr>
  <p:outlineViewPr>
    <p:cViewPr>
      <p:scale>
        <a:sx n="33" d="100"/>
        <a:sy n="33" d="100"/>
      </p:scale>
      <p:origin x="0" y="872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0CA1B7D-A338-E74C-A634-B5C9FEFBB998}" type="datetimeFigureOut">
              <a:rPr lang="en-US" smtClean="0"/>
              <a:t>28/11/13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C15C1E-835A-6246-902E-559430C703EA}" type="slidenum">
              <a:rPr lang="en-US" smtClean="0"/>
              <a:t>‹#›</a:t>
            </a:fld>
            <a:endParaRPr lang="en-US"/>
          </a:p>
        </p:txBody>
      </p:sp>
    </p:spTree>
    <p:extLst>
      <p:ext uri="{BB962C8B-B14F-4D97-AF65-F5344CB8AC3E}">
        <p14:creationId xmlns:p14="http://schemas.microsoft.com/office/powerpoint/2010/main" val="111472521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1</a:t>
            </a:fld>
            <a:endParaRPr lang="en-US"/>
          </a:p>
        </p:txBody>
      </p:sp>
    </p:spTree>
    <p:extLst>
      <p:ext uri="{BB962C8B-B14F-4D97-AF65-F5344CB8AC3E}">
        <p14:creationId xmlns:p14="http://schemas.microsoft.com/office/powerpoint/2010/main" val="2134436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19</a:t>
            </a:fld>
            <a:endParaRPr lang="en-US"/>
          </a:p>
        </p:txBody>
      </p:sp>
    </p:spTree>
    <p:extLst>
      <p:ext uri="{BB962C8B-B14F-4D97-AF65-F5344CB8AC3E}">
        <p14:creationId xmlns:p14="http://schemas.microsoft.com/office/powerpoint/2010/main" val="4234554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Welcome </a:t>
            </a:r>
            <a:r>
              <a:rPr lang="en-US" b="1" baseline="0" dirty="0" smtClean="0"/>
              <a:t>CHNAPI Gateway:</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Implements</a:t>
            </a:r>
            <a:r>
              <a:rPr lang="en-US" baseline="0" dirty="0" smtClean="0"/>
              <a:t> Chuck Norris API</a:t>
            </a:r>
          </a:p>
          <a:p>
            <a:pPr marL="171450" indent="-171450">
              <a:buFontTx/>
              <a:buChar char="-"/>
            </a:pPr>
            <a:r>
              <a:rPr lang="en-US" baseline="0" dirty="0" smtClean="0"/>
              <a:t>Transforms external request to a format understood by Underwriter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Scales</a:t>
            </a:r>
            <a:r>
              <a:rPr lang="en-US" baseline="0" dirty="0" smtClean="0"/>
              <a:t> according to Chuck Norris needs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21</a:t>
            </a:fld>
            <a:endParaRPr lang="en-US"/>
          </a:p>
        </p:txBody>
      </p:sp>
    </p:spTree>
    <p:extLst>
      <p:ext uri="{BB962C8B-B14F-4D97-AF65-F5344CB8AC3E}">
        <p14:creationId xmlns:p14="http://schemas.microsoft.com/office/powerpoint/2010/main" val="42345546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How well does it scale</a:t>
            </a:r>
            <a:r>
              <a:rPr lang="en-US" dirty="0" smtClean="0"/>
              <a:t>:</a:t>
            </a:r>
            <a:r>
              <a:rPr lang="en-US" baseline="0" dirty="0" smtClean="0"/>
              <a:t> </a:t>
            </a:r>
            <a:r>
              <a:rPr lang="en-US" dirty="0" smtClean="0"/>
              <a:t> Eventually I’ll have to scale both JMS and CHNAPI gateway.</a:t>
            </a:r>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22</a:t>
            </a:fld>
            <a:endParaRPr lang="en-US"/>
          </a:p>
        </p:txBody>
      </p:sp>
    </p:spTree>
    <p:extLst>
      <p:ext uri="{BB962C8B-B14F-4D97-AF65-F5344CB8AC3E}">
        <p14:creationId xmlns:p14="http://schemas.microsoft.com/office/powerpoint/2010/main" val="916439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23</a:t>
            </a:fld>
            <a:endParaRPr lang="en-US"/>
          </a:p>
        </p:txBody>
      </p:sp>
    </p:spTree>
    <p:extLst>
      <p:ext uri="{BB962C8B-B14F-4D97-AF65-F5344CB8AC3E}">
        <p14:creationId xmlns:p14="http://schemas.microsoft.com/office/powerpoint/2010/main" val="28259377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0"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25</a:t>
            </a:fld>
            <a:endParaRPr lang="en-US"/>
          </a:p>
        </p:txBody>
      </p:sp>
    </p:spTree>
    <p:extLst>
      <p:ext uri="{BB962C8B-B14F-4D97-AF65-F5344CB8AC3E}">
        <p14:creationId xmlns:p14="http://schemas.microsoft.com/office/powerpoint/2010/main" val="4234554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Time to </a:t>
            </a:r>
            <a:r>
              <a:rPr lang="en-US" baseline="0" dirty="0" smtClean="0"/>
              <a:t>unlock our data and </a:t>
            </a:r>
            <a:r>
              <a:rPr lang="en-US" dirty="0" smtClean="0"/>
              <a:t>publish</a:t>
            </a:r>
            <a:r>
              <a:rPr lang="en-US" baseline="0" dirty="0" smtClean="0"/>
              <a:t> events so others can benefit. Remember about HTTP! Events goes though HTTP calls. </a:t>
            </a:r>
            <a:r>
              <a:rPr lang="en-US" baseline="0" dirty="0" err="1" smtClean="0"/>
              <a:t>WebHooks</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 Now we have a simple business </a:t>
            </a:r>
            <a:r>
              <a:rPr lang="en-US" baseline="0" dirty="0" smtClean="0"/>
              <a:t>processes span 1+ system.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Middleware/ESBs for Orchestration suck! </a:t>
            </a:r>
            <a:r>
              <a:rPr lang="en-US" b="1" baseline="0" dirty="0" smtClean="0"/>
              <a:t>Prefer choreography</a:t>
            </a:r>
            <a:endParaRPr lang="en-US"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26</a:t>
            </a:fld>
            <a:endParaRPr lang="en-US"/>
          </a:p>
        </p:txBody>
      </p:sp>
    </p:spTree>
    <p:extLst>
      <p:ext uri="{BB962C8B-B14F-4D97-AF65-F5344CB8AC3E}">
        <p14:creationId xmlns:p14="http://schemas.microsoft.com/office/powerpoint/2010/main" val="2825937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Challenges are defeated!</a:t>
            </a:r>
            <a:r>
              <a:rPr lang="en-US" baseline="0" dirty="0" smtClean="0"/>
              <a:t> F</a:t>
            </a:r>
            <a:r>
              <a:rPr lang="en-US" dirty="0" smtClean="0"/>
              <a:t>or quite simple</a:t>
            </a:r>
            <a:r>
              <a:rPr lang="en-US" baseline="0" dirty="0" smtClean="0"/>
              <a:t> app we’ve built 5 independently deployable micro services. </a:t>
            </a:r>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27</a:t>
            </a:fld>
            <a:endParaRPr lang="en-US"/>
          </a:p>
        </p:txBody>
      </p:sp>
    </p:spTree>
    <p:extLst>
      <p:ext uri="{BB962C8B-B14F-4D97-AF65-F5344CB8AC3E}">
        <p14:creationId xmlns:p14="http://schemas.microsoft.com/office/powerpoint/2010/main" val="40425408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Frameworks: </a:t>
            </a:r>
            <a:r>
              <a:rPr lang="en-US" b="0" baseline="0" dirty="0" smtClean="0"/>
              <a:t>No jar hell</a:t>
            </a:r>
            <a:r>
              <a:rPr lang="en-US" baseline="0" dirty="0" smtClean="0"/>
              <a:t>. </a:t>
            </a:r>
            <a:r>
              <a:rPr lang="en-US" b="0" baseline="0" dirty="0" smtClean="0"/>
              <a:t>Downgrade CXF example.</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Summary:</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Developers can </a:t>
            </a:r>
            <a:r>
              <a:rPr lang="en-US" b="1" baseline="0" dirty="0" smtClean="0"/>
              <a:t>experiment </a:t>
            </a:r>
            <a:r>
              <a:rPr lang="en-US" baseline="0" dirty="0" smtClean="0"/>
              <a:t>&amp; </a:t>
            </a:r>
            <a:r>
              <a:rPr lang="en-US" b="1" baseline="0" dirty="0" smtClean="0"/>
              <a:t>leverage </a:t>
            </a:r>
            <a:r>
              <a:rPr lang="en-US" b="0" baseline="0" dirty="0" smtClean="0"/>
              <a:t>their </a:t>
            </a:r>
            <a:r>
              <a:rPr lang="en-US" b="1" baseline="0" dirty="0" smtClean="0"/>
              <a:t>skillset </a:t>
            </a:r>
            <a:r>
              <a:rPr lang="en-US" b="0" baseline="0" dirty="0" smtClean="0"/>
              <a:t>better</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Less risk of failure</a:t>
            </a:r>
            <a:r>
              <a:rPr lang="en-US" b="0" baseline="0" dirty="0" smtClean="0"/>
              <a:t> (</a:t>
            </a:r>
            <a:r>
              <a:rPr lang="en-US" b="1" baseline="0" dirty="0" smtClean="0"/>
              <a:t>Disposable </a:t>
            </a:r>
            <a:r>
              <a:rPr lang="en-US" b="0" baseline="0" dirty="0" smtClean="0"/>
              <a:t>– rewrite over maintain)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29</a:t>
            </a:fld>
            <a:endParaRPr lang="en-US"/>
          </a:p>
        </p:txBody>
      </p:sp>
    </p:spTree>
    <p:extLst>
      <p:ext uri="{BB962C8B-B14F-4D97-AF65-F5344CB8AC3E}">
        <p14:creationId xmlns:p14="http://schemas.microsoft.com/office/powerpoint/2010/main" val="3181151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1" dirty="0" smtClean="0"/>
              <a:t>HTTP</a:t>
            </a:r>
            <a:r>
              <a:rPr lang="en-US" b="1" baseline="0" dirty="0" smtClean="0"/>
              <a:t> stack</a:t>
            </a:r>
            <a:r>
              <a:rPr lang="en-US" baseline="0" dirty="0" smtClean="0"/>
              <a:t>: LB, Cache, Sec…</a:t>
            </a:r>
            <a:endParaRPr lang="en-US" dirty="0" smtClean="0"/>
          </a:p>
          <a:p>
            <a:pPr marL="0" indent="0">
              <a:buFontTx/>
              <a:buNone/>
            </a:pPr>
            <a:r>
              <a:rPr lang="en-US" b="1" dirty="0" smtClean="0"/>
              <a:t>Independent provisioning</a:t>
            </a:r>
            <a:r>
              <a:rPr lang="en-US" dirty="0" smtClean="0"/>
              <a:t>:</a:t>
            </a:r>
            <a:r>
              <a:rPr lang="en-US" baseline="0" dirty="0" smtClean="0"/>
              <a:t> </a:t>
            </a:r>
            <a:r>
              <a:rPr lang="en-US" dirty="0" smtClean="0"/>
              <a:t>different</a:t>
            </a:r>
            <a:r>
              <a:rPr lang="en-US" baseline="0" dirty="0" smtClean="0"/>
              <a:t> set of servers per micro service</a:t>
            </a:r>
          </a:p>
          <a:p>
            <a:pPr marL="0" indent="0">
              <a:buFontTx/>
              <a:buNone/>
            </a:pPr>
            <a:r>
              <a:rPr lang="en-US" b="1" baseline="0" dirty="0" smtClean="0"/>
              <a:t>Fine tuning</a:t>
            </a:r>
            <a:r>
              <a:rPr lang="en-US" b="0" baseline="0" dirty="0" smtClean="0"/>
              <a:t>: understand </a:t>
            </a:r>
            <a:r>
              <a:rPr lang="en-US" baseline="0" dirty="0" smtClean="0"/>
              <a:t>performance in isolation. Fine-tune VM, JVM</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Elasticity</a:t>
            </a:r>
            <a:r>
              <a:rPr lang="en-US" b="0" baseline="0" dirty="0" smtClean="0"/>
              <a:t>: </a:t>
            </a:r>
            <a:r>
              <a:rPr lang="en-US" baseline="0" dirty="0" smtClean="0"/>
              <a:t>auto-scale (run one more instance) based on TX exec time, queue depth.</a:t>
            </a:r>
          </a:p>
        </p:txBody>
      </p:sp>
      <p:sp>
        <p:nvSpPr>
          <p:cNvPr id="4" name="Slide Number Placeholder 3"/>
          <p:cNvSpPr>
            <a:spLocks noGrp="1"/>
          </p:cNvSpPr>
          <p:nvPr>
            <p:ph type="sldNum" sz="quarter" idx="10"/>
          </p:nvPr>
        </p:nvSpPr>
        <p:spPr/>
        <p:txBody>
          <a:bodyPr/>
          <a:lstStyle/>
          <a:p>
            <a:fld id="{CEC15C1E-835A-6246-902E-559430C703EA}" type="slidenum">
              <a:rPr lang="en-US" smtClean="0"/>
              <a:t>30</a:t>
            </a:fld>
            <a:endParaRPr lang="en-US"/>
          </a:p>
        </p:txBody>
      </p:sp>
    </p:spTree>
    <p:extLst>
      <p:ext uri="{BB962C8B-B14F-4D97-AF65-F5344CB8AC3E}">
        <p14:creationId xmlns:p14="http://schemas.microsoft.com/office/powerpoint/2010/main" val="2900947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smtClean="0"/>
              <a:t>Development: </a:t>
            </a:r>
          </a:p>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t>Scale</a:t>
            </a:r>
            <a:r>
              <a:rPr lang="en-US" b="0" baseline="0" dirty="0" smtClean="0"/>
              <a:t> </a:t>
            </a:r>
            <a:r>
              <a:rPr lang="en-US" b="0" baseline="0" dirty="0" err="1" smtClean="0"/>
              <a:t>dev</a:t>
            </a:r>
            <a:r>
              <a:rPr lang="en-US" b="0" dirty="0" smtClean="0"/>
              <a:t>: </a:t>
            </a:r>
            <a:r>
              <a:rPr lang="en-US" b="0" baseline="0" dirty="0" smtClean="0"/>
              <a:t>less conflict. </a:t>
            </a:r>
            <a:r>
              <a:rPr lang="en-US" b="0" dirty="0" smtClean="0"/>
              <a:t>W</a:t>
            </a:r>
            <a:r>
              <a:rPr lang="en-US" b="0" baseline="0" dirty="0" smtClean="0"/>
              <a:t>ork streams: skill, location, risk, preference. Applications can evolve in different pace.</a:t>
            </a:r>
          </a:p>
          <a:p>
            <a:pPr marL="0" marR="0" indent="0" algn="l" defTabSz="457200" rtl="0" eaLnBrk="1" fontAlgn="auto" latinLnBrk="0" hangingPunct="1">
              <a:lnSpc>
                <a:spcPct val="100000"/>
              </a:lnSpc>
              <a:spcBef>
                <a:spcPts val="0"/>
              </a:spcBef>
              <a:spcAft>
                <a:spcPts val="0"/>
              </a:spcAft>
              <a:buClrTx/>
              <a:buSzTx/>
              <a:buFontTx/>
              <a:buNone/>
              <a:tabLst/>
              <a:defRPr/>
            </a:pPr>
            <a:r>
              <a:rPr lang="en-US" b="0" baseline="0" dirty="0" smtClean="0"/>
              <a:t>Responsibilities: whose pager should ring</a:t>
            </a:r>
          </a:p>
          <a:p>
            <a:pPr marL="0" marR="0" indent="0" algn="l" defTabSz="457200" rtl="0" eaLnBrk="1" fontAlgn="auto" latinLnBrk="0" hangingPunct="1">
              <a:lnSpc>
                <a:spcPct val="100000"/>
              </a:lnSpc>
              <a:spcBef>
                <a:spcPts val="0"/>
              </a:spcBef>
              <a:spcAft>
                <a:spcPts val="0"/>
              </a:spcAft>
              <a:buClrTx/>
              <a:buSzTx/>
              <a:buFontTx/>
              <a:buNone/>
              <a:tabLst/>
              <a:defRPr/>
            </a:pPr>
            <a:r>
              <a:rPr lang="en-US" b="1" baseline="0" dirty="0" smtClean="0"/>
              <a:t>Deployment: </a:t>
            </a:r>
            <a:r>
              <a:rPr lang="en-US" b="0" baseline="0" dirty="0" smtClean="0"/>
              <a:t>no big-bang, less risk, rollbacks (re-spawn attempt), fast startup (crazy idea of </a:t>
            </a:r>
            <a:r>
              <a:rPr lang="en-US" b="0" baseline="0" dirty="0" err="1" smtClean="0"/>
              <a:t>app+config</a:t>
            </a:r>
            <a:r>
              <a:rPr lang="en-US" b="0" baseline="0" dirty="0" smtClean="0"/>
              <a:t>)</a:t>
            </a:r>
          </a:p>
        </p:txBody>
      </p:sp>
      <p:sp>
        <p:nvSpPr>
          <p:cNvPr id="4" name="Slide Number Placeholder 3"/>
          <p:cNvSpPr>
            <a:spLocks noGrp="1"/>
          </p:cNvSpPr>
          <p:nvPr>
            <p:ph type="sldNum" sz="quarter" idx="10"/>
          </p:nvPr>
        </p:nvSpPr>
        <p:spPr/>
        <p:txBody>
          <a:bodyPr/>
          <a:lstStyle/>
          <a:p>
            <a:fld id="{CEC15C1E-835A-6246-902E-559430C703EA}" type="slidenum">
              <a:rPr lang="en-US" smtClean="0"/>
              <a:t>31</a:t>
            </a:fld>
            <a:endParaRPr lang="en-US"/>
          </a:p>
        </p:txBody>
      </p:sp>
    </p:spTree>
    <p:extLst>
      <p:ext uri="{BB962C8B-B14F-4D97-AF65-F5344CB8AC3E}">
        <p14:creationId xmlns:p14="http://schemas.microsoft.com/office/powerpoint/2010/main" val="231962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chemeClr val="tx1"/>
                </a:solidFill>
              </a:rPr>
              <a:t>Who have heard</a:t>
            </a:r>
            <a:r>
              <a:rPr lang="en-US" b="1" baseline="0" dirty="0" smtClean="0">
                <a:solidFill>
                  <a:schemeClr val="tx1"/>
                </a:solidFill>
              </a:rPr>
              <a:t> about micro services?</a:t>
            </a:r>
            <a:endParaRPr lang="en-US" b="0" dirty="0" smtClean="0">
              <a:solidFill>
                <a:schemeClr val="tx1"/>
              </a:solidFill>
            </a:endParaRPr>
          </a:p>
          <a:p>
            <a:r>
              <a:rPr lang="en-US" b="1" dirty="0" smtClean="0">
                <a:solidFill>
                  <a:schemeClr val="tx1"/>
                </a:solidFill>
              </a:rPr>
              <a:t>Tiny:</a:t>
            </a:r>
            <a:r>
              <a:rPr lang="en-US" b="1" baseline="0" dirty="0" smtClean="0">
                <a:solidFill>
                  <a:schemeClr val="tx1"/>
                </a:solidFill>
              </a:rPr>
              <a:t> </a:t>
            </a:r>
            <a:r>
              <a:rPr lang="en-US" dirty="0" smtClean="0">
                <a:solidFill>
                  <a:schemeClr val="tx1"/>
                </a:solidFill>
              </a:rPr>
              <a:t>lightweight,</a:t>
            </a:r>
            <a:r>
              <a:rPr lang="en-US" baseline="0" dirty="0" smtClean="0">
                <a:solidFill>
                  <a:schemeClr val="tx1"/>
                </a:solidFill>
              </a:rPr>
              <a:t> small footprint, follow SRP</a:t>
            </a:r>
          </a:p>
          <a:p>
            <a:r>
              <a:rPr lang="en-US" b="1" dirty="0" smtClean="0">
                <a:solidFill>
                  <a:schemeClr val="tx1"/>
                </a:solidFill>
              </a:rPr>
              <a:t>Uniform interface</a:t>
            </a:r>
            <a:r>
              <a:rPr lang="en-US" b="0" dirty="0" smtClean="0">
                <a:solidFill>
                  <a:schemeClr val="tx1"/>
                </a:solidFill>
              </a:rPr>
              <a:t>:</a:t>
            </a:r>
            <a:r>
              <a:rPr lang="en-US" b="0" baseline="0" dirty="0" smtClean="0">
                <a:solidFill>
                  <a:schemeClr val="tx1"/>
                </a:solidFill>
              </a:rPr>
              <a:t> </a:t>
            </a:r>
            <a:r>
              <a:rPr lang="en-US" dirty="0" err="1" smtClean="0">
                <a:solidFill>
                  <a:schemeClr val="tx1"/>
                </a:solidFill>
              </a:rPr>
              <a:t>RESTful</a:t>
            </a:r>
            <a:r>
              <a:rPr lang="en-US" dirty="0" smtClean="0">
                <a:solidFill>
                  <a:schemeClr val="tx1"/>
                </a:solidFill>
              </a:rPr>
              <a:t>.</a:t>
            </a:r>
            <a:r>
              <a:rPr lang="en-US" baseline="0" dirty="0" smtClean="0">
                <a:solidFill>
                  <a:schemeClr val="tx1"/>
                </a:solidFill>
              </a:rPr>
              <a:t> </a:t>
            </a:r>
            <a:r>
              <a:rPr lang="en-US" dirty="0" smtClean="0">
                <a:solidFill>
                  <a:schemeClr val="tx1"/>
                </a:solidFill>
              </a:rPr>
              <a:t>Decoupled,</a:t>
            </a:r>
            <a:r>
              <a:rPr lang="en-US" baseline="0" dirty="0" smtClean="0">
                <a:solidFill>
                  <a:schemeClr val="tx1"/>
                </a:solidFill>
              </a:rPr>
              <a:t> Scalable, </a:t>
            </a:r>
            <a:r>
              <a:rPr lang="en-US" dirty="0" smtClean="0">
                <a:solidFill>
                  <a:schemeClr val="tx1"/>
                </a:solidFill>
              </a:rPr>
              <a:t>Discoverable. </a:t>
            </a:r>
          </a:p>
          <a:p>
            <a:r>
              <a:rPr lang="en-US" b="1" dirty="0" smtClean="0">
                <a:solidFill>
                  <a:schemeClr val="tx1"/>
                </a:solidFill>
              </a:rPr>
              <a:t>OS services</a:t>
            </a:r>
            <a:r>
              <a:rPr lang="en-US" b="0" baseline="0" dirty="0" smtClean="0">
                <a:solidFill>
                  <a:schemeClr val="tx1"/>
                </a:solidFill>
              </a:rPr>
              <a:t>: self-contained, run with a single </a:t>
            </a:r>
            <a:r>
              <a:rPr lang="lv-LV" b="0" baseline="0" dirty="0" smtClean="0">
                <a:solidFill>
                  <a:schemeClr val="tx1"/>
                </a:solidFill>
              </a:rPr>
              <a:t>one-liner: </a:t>
            </a:r>
            <a:r>
              <a:rPr lang="en-US" b="0" baseline="0" dirty="0" smtClean="0">
                <a:solidFill>
                  <a:schemeClr val="tx1"/>
                </a:solidFill>
              </a:rPr>
              <a:t>“jar – jar”, </a:t>
            </a:r>
            <a:r>
              <a:rPr lang="en-US" dirty="0" smtClean="0">
                <a:solidFill>
                  <a:schemeClr val="tx1"/>
                </a:solidFill>
              </a:rPr>
              <a:t>grab port &amp; listen. No more arcane app servers.</a:t>
            </a:r>
            <a:r>
              <a:rPr lang="en-US" baseline="0" dirty="0" smtClean="0">
                <a:solidFill>
                  <a:schemeClr val="tx1"/>
                </a:solidFill>
              </a:rPr>
              <a:t> Use existing OS process management tool</a:t>
            </a:r>
            <a:endParaRPr lang="ru-RU" dirty="0" smtClean="0">
              <a:solidFill>
                <a:schemeClr val="tx1"/>
              </a:solidFill>
            </a:endParaRPr>
          </a:p>
        </p:txBody>
      </p:sp>
      <p:sp>
        <p:nvSpPr>
          <p:cNvPr id="4" name="Slide Number Placeholder 3"/>
          <p:cNvSpPr>
            <a:spLocks noGrp="1"/>
          </p:cNvSpPr>
          <p:nvPr>
            <p:ph type="sldNum" sz="quarter" idx="10"/>
          </p:nvPr>
        </p:nvSpPr>
        <p:spPr/>
        <p:txBody>
          <a:bodyPr/>
          <a:lstStyle/>
          <a:p>
            <a:fld id="{CEC15C1E-835A-6246-902E-559430C703EA}" type="slidenum">
              <a:rPr lang="en-US" smtClean="0"/>
              <a:t>5</a:t>
            </a:fld>
            <a:endParaRPr lang="en-US"/>
          </a:p>
        </p:txBody>
      </p:sp>
    </p:spTree>
    <p:extLst>
      <p:ext uri="{BB962C8B-B14F-4D97-AF65-F5344CB8AC3E}">
        <p14:creationId xmlns:p14="http://schemas.microsoft.com/office/powerpoint/2010/main" val="4185701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34</a:t>
            </a:fld>
            <a:endParaRPr lang="en-US"/>
          </a:p>
        </p:txBody>
      </p:sp>
    </p:spTree>
    <p:extLst>
      <p:ext uri="{BB962C8B-B14F-4D97-AF65-F5344CB8AC3E}">
        <p14:creationId xmlns:p14="http://schemas.microsoft.com/office/powerpoint/2010/main" val="3993090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1" dirty="0" err="1" smtClean="0">
                <a:solidFill>
                  <a:srgbClr val="FFFFFF"/>
                </a:solidFill>
                <a:latin typeface="Raleway"/>
                <a:cs typeface="Raleway"/>
              </a:rPr>
              <a:t>AppDynamics</a:t>
            </a:r>
            <a:r>
              <a:rPr lang="en-US" b="1" baseline="0" dirty="0" smtClean="0">
                <a:solidFill>
                  <a:srgbClr val="FFFFFF"/>
                </a:solidFill>
                <a:latin typeface="Raleway"/>
                <a:cs typeface="Raleway"/>
              </a:rPr>
              <a:t> </a:t>
            </a:r>
            <a:r>
              <a:rPr lang="en-US" baseline="0" dirty="0" smtClean="0">
                <a:solidFill>
                  <a:srgbClr val="FFFFFF"/>
                </a:solidFill>
                <a:latin typeface="Raleway"/>
                <a:cs typeface="Raleway"/>
              </a:rPr>
              <a:t>- </a:t>
            </a:r>
            <a:r>
              <a:rPr lang="en-US" dirty="0" smtClean="0">
                <a:solidFill>
                  <a:srgbClr val="FFFFFF"/>
                </a:solidFill>
                <a:latin typeface="Raleway"/>
                <a:cs typeface="Raleway"/>
              </a:rPr>
              <a:t>Usually workflow involves plenty of services.</a:t>
            </a:r>
            <a:r>
              <a:rPr lang="en-US" baseline="0" dirty="0" smtClean="0">
                <a:solidFill>
                  <a:srgbClr val="FFFFFF"/>
                </a:solidFill>
                <a:latin typeface="Raleway"/>
                <a:cs typeface="Raleway"/>
              </a:rPr>
              <a:t> </a:t>
            </a:r>
            <a:r>
              <a:rPr lang="en-US" dirty="0" smtClean="0">
                <a:solidFill>
                  <a:srgbClr val="FFFFFF"/>
                </a:solidFill>
                <a:latin typeface="Raleway"/>
                <a:cs typeface="Raleway"/>
              </a:rPr>
              <a:t>Woods instead of trees. Visualize TX flow, bottlenecks etc.</a:t>
            </a:r>
          </a:p>
        </p:txBody>
      </p:sp>
      <p:sp>
        <p:nvSpPr>
          <p:cNvPr id="4" name="Slide Number Placeholder 3"/>
          <p:cNvSpPr>
            <a:spLocks noGrp="1"/>
          </p:cNvSpPr>
          <p:nvPr>
            <p:ph type="sldNum" sz="quarter" idx="10"/>
          </p:nvPr>
        </p:nvSpPr>
        <p:spPr/>
        <p:txBody>
          <a:bodyPr/>
          <a:lstStyle/>
          <a:p>
            <a:fld id="{CEC15C1E-835A-6246-902E-559430C703EA}" type="slidenum">
              <a:rPr lang="en-US" smtClean="0"/>
              <a:t>40</a:t>
            </a:fld>
            <a:endParaRPr lang="en-US"/>
          </a:p>
        </p:txBody>
      </p:sp>
    </p:spTree>
    <p:extLst>
      <p:ext uri="{BB962C8B-B14F-4D97-AF65-F5344CB8AC3E}">
        <p14:creationId xmlns:p14="http://schemas.microsoft.com/office/powerpoint/2010/main" val="4180504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FFFFFF"/>
              </a:solidFill>
              <a:latin typeface="Raleway"/>
              <a:cs typeface="Raleway"/>
            </a:endParaRPr>
          </a:p>
        </p:txBody>
      </p:sp>
      <p:sp>
        <p:nvSpPr>
          <p:cNvPr id="4" name="Slide Number Placeholder 3"/>
          <p:cNvSpPr>
            <a:spLocks noGrp="1"/>
          </p:cNvSpPr>
          <p:nvPr>
            <p:ph type="sldNum" sz="quarter" idx="10"/>
          </p:nvPr>
        </p:nvSpPr>
        <p:spPr/>
        <p:txBody>
          <a:bodyPr/>
          <a:lstStyle/>
          <a:p>
            <a:fld id="{CEC15C1E-835A-6246-902E-559430C703EA}" type="slidenum">
              <a:rPr lang="en-US" smtClean="0"/>
              <a:t>41</a:t>
            </a:fld>
            <a:endParaRPr lang="en-US"/>
          </a:p>
        </p:txBody>
      </p:sp>
    </p:spTree>
    <p:extLst>
      <p:ext uri="{BB962C8B-B14F-4D97-AF65-F5344CB8AC3E}">
        <p14:creationId xmlns:p14="http://schemas.microsoft.com/office/powerpoint/2010/main" val="4180504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rgbClr val="FFFFFF"/>
              </a:solidFill>
              <a:latin typeface="Raleway"/>
              <a:cs typeface="Raleway"/>
            </a:endParaRPr>
          </a:p>
        </p:txBody>
      </p:sp>
      <p:sp>
        <p:nvSpPr>
          <p:cNvPr id="4" name="Slide Number Placeholder 3"/>
          <p:cNvSpPr>
            <a:spLocks noGrp="1"/>
          </p:cNvSpPr>
          <p:nvPr>
            <p:ph type="sldNum" sz="quarter" idx="10"/>
          </p:nvPr>
        </p:nvSpPr>
        <p:spPr/>
        <p:txBody>
          <a:bodyPr/>
          <a:lstStyle/>
          <a:p>
            <a:fld id="{CEC15C1E-835A-6246-902E-559430C703EA}" type="slidenum">
              <a:rPr lang="en-US" smtClean="0"/>
              <a:t>42</a:t>
            </a:fld>
            <a:endParaRPr lang="en-US"/>
          </a:p>
        </p:txBody>
      </p:sp>
    </p:spTree>
    <p:extLst>
      <p:ext uri="{BB962C8B-B14F-4D97-AF65-F5344CB8AC3E}">
        <p14:creationId xmlns:p14="http://schemas.microsoft.com/office/powerpoint/2010/main" val="1779644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CEC15C1E-835A-6246-902E-559430C703EA}" type="slidenum">
              <a:rPr lang="en-US" smtClean="0"/>
              <a:t>44</a:t>
            </a:fld>
            <a:endParaRPr lang="en-US"/>
          </a:p>
        </p:txBody>
      </p:sp>
    </p:spTree>
    <p:extLst>
      <p:ext uri="{BB962C8B-B14F-4D97-AF65-F5344CB8AC3E}">
        <p14:creationId xmlns:p14="http://schemas.microsoft.com/office/powerpoint/2010/main" val="1303069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Taking this philosophy and applying it to a SOA architecture would imply building services that focus on a single piece of functionality and communicate with other services to provide business value. Worth giving a try.</a:t>
            </a:r>
          </a:p>
        </p:txBody>
      </p:sp>
      <p:sp>
        <p:nvSpPr>
          <p:cNvPr id="4" name="Slide Number Placeholder 3"/>
          <p:cNvSpPr>
            <a:spLocks noGrp="1"/>
          </p:cNvSpPr>
          <p:nvPr>
            <p:ph type="sldNum" sz="quarter" idx="10"/>
          </p:nvPr>
        </p:nvSpPr>
        <p:spPr/>
        <p:txBody>
          <a:bodyPr/>
          <a:lstStyle/>
          <a:p>
            <a:fld id="{CEC15C1E-835A-6246-902E-559430C703EA}" type="slidenum">
              <a:rPr lang="en-US" smtClean="0"/>
              <a:t>46</a:t>
            </a:fld>
            <a:endParaRPr lang="en-US"/>
          </a:p>
        </p:txBody>
      </p:sp>
    </p:spTree>
    <p:extLst>
      <p:ext uri="{BB962C8B-B14F-4D97-AF65-F5344CB8AC3E}">
        <p14:creationId xmlns:p14="http://schemas.microsoft.com/office/powerpoint/2010/main" val="2950878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aseline="0" dirty="0" smtClean="0"/>
              <a:t>methodology for building software-as-a-service apps, comprises 12 rules you must learn after this presentation.</a:t>
            </a:r>
          </a:p>
          <a:p>
            <a:endParaRPr lang="en-US" baseline="0" dirty="0" smtClean="0"/>
          </a:p>
          <a:p>
            <a:r>
              <a:rPr lang="en-US" baseline="0" dirty="0" smtClean="0"/>
              <a:t>Says a lot about configuration, logging concurrency etc.</a:t>
            </a:r>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7</a:t>
            </a:fld>
            <a:endParaRPr lang="en-US"/>
          </a:p>
        </p:txBody>
      </p:sp>
    </p:spTree>
    <p:extLst>
      <p:ext uri="{BB962C8B-B14F-4D97-AF65-F5344CB8AC3E}">
        <p14:creationId xmlns:p14="http://schemas.microsoft.com/office/powerpoint/2010/main" val="8762705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aseline="0" dirty="0" smtClean="0"/>
              <a:t>Evident differences:</a:t>
            </a:r>
          </a:p>
          <a:p>
            <a:pPr marL="171450" indent="-171450">
              <a:buFontTx/>
              <a:buChar char="-"/>
            </a:pPr>
            <a:r>
              <a:rPr lang="en-US" baseline="0" dirty="0" smtClean="0"/>
              <a:t>A lot of moving parts working together to achieve app’s goal</a:t>
            </a:r>
          </a:p>
          <a:p>
            <a:pPr marL="171450" indent="-171450">
              <a:buFontTx/>
              <a:buChar char="-"/>
            </a:pPr>
            <a:r>
              <a:rPr lang="en-US" baseline="0" dirty="0" smtClean="0"/>
              <a:t>Small </a:t>
            </a:r>
          </a:p>
          <a:p>
            <a:pPr marL="171450" indent="-171450">
              <a:buFontTx/>
              <a:buChar char="-"/>
            </a:pPr>
            <a:r>
              <a:rPr lang="en-US" baseline="0" dirty="0" smtClean="0"/>
              <a:t>Simple internal structure</a:t>
            </a:r>
          </a:p>
          <a:p>
            <a:pPr marL="0" indent="0">
              <a:buFontTx/>
              <a:buNone/>
            </a:pPr>
            <a:r>
              <a:rPr lang="en-US" baseline="0" dirty="0" smtClean="0"/>
              <a:t>Micro-service is SOA application put to Nth (</a:t>
            </a:r>
            <a:r>
              <a:rPr lang="en-US" baseline="0" dirty="0" err="1" smtClean="0"/>
              <a:t>entieich</a:t>
            </a:r>
            <a:r>
              <a:rPr lang="en-US" baseline="0" smtClean="0"/>
              <a:t>) </a:t>
            </a:r>
            <a:r>
              <a:rPr lang="en-US" baseline="0" dirty="0" smtClean="0"/>
              <a:t>degree.</a:t>
            </a:r>
          </a:p>
        </p:txBody>
      </p:sp>
      <p:sp>
        <p:nvSpPr>
          <p:cNvPr id="4" name="Slide Number Placeholder 3"/>
          <p:cNvSpPr>
            <a:spLocks noGrp="1"/>
          </p:cNvSpPr>
          <p:nvPr>
            <p:ph type="sldNum" sz="quarter" idx="10"/>
          </p:nvPr>
        </p:nvSpPr>
        <p:spPr/>
        <p:txBody>
          <a:bodyPr/>
          <a:lstStyle/>
          <a:p>
            <a:fld id="{CEC15C1E-835A-6246-902E-559430C703EA}" type="slidenum">
              <a:rPr lang="en-US" smtClean="0"/>
              <a:t>8</a:t>
            </a:fld>
            <a:endParaRPr lang="en-US"/>
          </a:p>
        </p:txBody>
      </p:sp>
    </p:spTree>
    <p:extLst>
      <p:ext uri="{BB962C8B-B14F-4D97-AF65-F5344CB8AC3E}">
        <p14:creationId xmlns:p14="http://schemas.microsoft.com/office/powerpoint/2010/main" val="1566189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Build Internal Loan Underwriting</a:t>
            </a:r>
            <a:r>
              <a:rPr lang="en-US" baseline="0" dirty="0" smtClean="0"/>
              <a:t> System based on “micro-service architecture” step by step.</a:t>
            </a:r>
            <a:endParaRPr lang="en-US"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9</a:t>
            </a:fld>
            <a:endParaRPr lang="en-US"/>
          </a:p>
        </p:txBody>
      </p:sp>
    </p:spTree>
    <p:extLst>
      <p:ext uri="{BB962C8B-B14F-4D97-AF65-F5344CB8AC3E}">
        <p14:creationId xmlns:p14="http://schemas.microsoft.com/office/powerpoint/2010/main" val="39501992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10</a:t>
            </a:fld>
            <a:endParaRPr lang="en-US"/>
          </a:p>
        </p:txBody>
      </p:sp>
    </p:spTree>
    <p:extLst>
      <p:ext uri="{BB962C8B-B14F-4D97-AF65-F5344CB8AC3E}">
        <p14:creationId xmlns:p14="http://schemas.microsoft.com/office/powerpoint/2010/main" val="2065695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Time to create the 1</a:t>
            </a:r>
            <a:r>
              <a:rPr lang="en-US" baseline="30000" dirty="0" smtClean="0"/>
              <a:t>st</a:t>
            </a:r>
            <a:r>
              <a:rPr lang="en-US" baseline="0" dirty="0" smtClean="0"/>
              <a:t> micro service!</a:t>
            </a:r>
            <a:endParaRPr lang="en-US"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12</a:t>
            </a:fld>
            <a:endParaRPr lang="en-US"/>
          </a:p>
        </p:txBody>
      </p:sp>
    </p:spTree>
    <p:extLst>
      <p:ext uri="{BB962C8B-B14F-4D97-AF65-F5344CB8AC3E}">
        <p14:creationId xmlns:p14="http://schemas.microsoft.com/office/powerpoint/2010/main" val="4234554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CEC15C1E-835A-6246-902E-559430C703EA}" type="slidenum">
              <a:rPr lang="en-US" smtClean="0"/>
              <a:t>16</a:t>
            </a:fld>
            <a:endParaRPr lang="en-US"/>
          </a:p>
        </p:txBody>
      </p:sp>
    </p:spTree>
    <p:extLst>
      <p:ext uri="{BB962C8B-B14F-4D97-AF65-F5344CB8AC3E}">
        <p14:creationId xmlns:p14="http://schemas.microsoft.com/office/powerpoint/2010/main" val="42345546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C15C1E-835A-6246-902E-559430C703EA}" type="slidenum">
              <a:rPr lang="en-US" smtClean="0"/>
              <a:t>17</a:t>
            </a:fld>
            <a:endParaRPr lang="en-US"/>
          </a:p>
        </p:txBody>
      </p:sp>
    </p:spTree>
    <p:extLst>
      <p:ext uri="{BB962C8B-B14F-4D97-AF65-F5344CB8AC3E}">
        <p14:creationId xmlns:p14="http://schemas.microsoft.com/office/powerpoint/2010/main" val="16436273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lv-LV"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lv-LV" smtClean="0"/>
              <a:t>Click to edit Master subtitle style</a:t>
            </a:r>
            <a:endParaRPr lang="en-US"/>
          </a:p>
        </p:txBody>
      </p:sp>
      <p:sp>
        <p:nvSpPr>
          <p:cNvPr id="4" name="Date Placeholder 3"/>
          <p:cNvSpPr>
            <a:spLocks noGrp="1"/>
          </p:cNvSpPr>
          <p:nvPr>
            <p:ph type="dt" sz="half" idx="10"/>
          </p:nvPr>
        </p:nvSpPr>
        <p:spPr/>
        <p:txBody>
          <a:bodyPr/>
          <a:lstStyle/>
          <a:p>
            <a:fld id="{6787D8D2-8114-3B46-B383-F520E19945FD}" type="datetimeFigureOut">
              <a:rPr lang="en-US" smtClean="0"/>
              <a:t>28/11/13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3182062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Date Placeholder 3"/>
          <p:cNvSpPr>
            <a:spLocks noGrp="1"/>
          </p:cNvSpPr>
          <p:nvPr>
            <p:ph type="dt" sz="half" idx="10"/>
          </p:nvPr>
        </p:nvSpPr>
        <p:spPr/>
        <p:txBody>
          <a:bodyPr/>
          <a:lstStyle/>
          <a:p>
            <a:fld id="{6787D8D2-8114-3B46-B383-F520E19945FD}" type="datetimeFigureOut">
              <a:rPr lang="en-US" smtClean="0"/>
              <a:t>28/11/13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2899440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lv-LV"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Date Placeholder 3"/>
          <p:cNvSpPr>
            <a:spLocks noGrp="1"/>
          </p:cNvSpPr>
          <p:nvPr>
            <p:ph type="dt" sz="half" idx="10"/>
          </p:nvPr>
        </p:nvSpPr>
        <p:spPr/>
        <p:txBody>
          <a:bodyPr/>
          <a:lstStyle/>
          <a:p>
            <a:fld id="{6787D8D2-8114-3B46-B383-F520E19945FD}" type="datetimeFigureOut">
              <a:rPr lang="en-US" smtClean="0"/>
              <a:t>28/11/13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30602418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smtClean="0"/>
              <a:t>Click to edit Master title style</a:t>
            </a:r>
            <a:endParaRPr lang="en-US"/>
          </a:p>
        </p:txBody>
      </p:sp>
      <p:sp>
        <p:nvSpPr>
          <p:cNvPr id="3" name="Content Placeholder 2"/>
          <p:cNvSpPr>
            <a:spLocks noGrp="1"/>
          </p:cNvSpPr>
          <p:nvPr>
            <p:ph idx="1"/>
          </p:nvPr>
        </p:nvSpPr>
        <p:spPr/>
        <p:txBody>
          <a:body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Date Placeholder 3"/>
          <p:cNvSpPr>
            <a:spLocks noGrp="1"/>
          </p:cNvSpPr>
          <p:nvPr>
            <p:ph type="dt" sz="half" idx="10"/>
          </p:nvPr>
        </p:nvSpPr>
        <p:spPr/>
        <p:txBody>
          <a:bodyPr/>
          <a:lstStyle/>
          <a:p>
            <a:fld id="{6787D8D2-8114-3B46-B383-F520E19945FD}" type="datetimeFigureOut">
              <a:rPr lang="en-US" smtClean="0"/>
              <a:t>28/11/13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305154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lv-LV"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lv-LV" smtClean="0"/>
              <a:t>Click to edit Master text styles</a:t>
            </a:r>
          </a:p>
        </p:txBody>
      </p:sp>
      <p:sp>
        <p:nvSpPr>
          <p:cNvPr id="4" name="Date Placeholder 3"/>
          <p:cNvSpPr>
            <a:spLocks noGrp="1"/>
          </p:cNvSpPr>
          <p:nvPr>
            <p:ph type="dt" sz="half" idx="10"/>
          </p:nvPr>
        </p:nvSpPr>
        <p:spPr/>
        <p:txBody>
          <a:bodyPr/>
          <a:lstStyle/>
          <a:p>
            <a:fld id="{6787D8D2-8114-3B46-B383-F520E19945FD}" type="datetimeFigureOut">
              <a:rPr lang="en-US" smtClean="0"/>
              <a:t>28/11/13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2971301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5" name="Date Placeholder 4"/>
          <p:cNvSpPr>
            <a:spLocks noGrp="1"/>
          </p:cNvSpPr>
          <p:nvPr>
            <p:ph type="dt" sz="half" idx="10"/>
          </p:nvPr>
        </p:nvSpPr>
        <p:spPr/>
        <p:txBody>
          <a:bodyPr/>
          <a:lstStyle/>
          <a:p>
            <a:fld id="{6787D8D2-8114-3B46-B383-F520E19945FD}" type="datetimeFigureOut">
              <a:rPr lang="en-US" smtClean="0"/>
              <a:t>28/11/13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23089363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lv-LV"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v-LV"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lv-LV"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7" name="Date Placeholder 6"/>
          <p:cNvSpPr>
            <a:spLocks noGrp="1"/>
          </p:cNvSpPr>
          <p:nvPr>
            <p:ph type="dt" sz="half" idx="10"/>
          </p:nvPr>
        </p:nvSpPr>
        <p:spPr/>
        <p:txBody>
          <a:bodyPr/>
          <a:lstStyle/>
          <a:p>
            <a:fld id="{6787D8D2-8114-3B46-B383-F520E19945FD}" type="datetimeFigureOut">
              <a:rPr lang="en-US" smtClean="0"/>
              <a:t>28/11/13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1188030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lv-LV" smtClean="0"/>
              <a:t>Click to edit Master title style</a:t>
            </a:r>
            <a:endParaRPr lang="en-US"/>
          </a:p>
        </p:txBody>
      </p:sp>
      <p:sp>
        <p:nvSpPr>
          <p:cNvPr id="3" name="Date Placeholder 2"/>
          <p:cNvSpPr>
            <a:spLocks noGrp="1"/>
          </p:cNvSpPr>
          <p:nvPr>
            <p:ph type="dt" sz="half" idx="10"/>
          </p:nvPr>
        </p:nvSpPr>
        <p:spPr/>
        <p:txBody>
          <a:bodyPr/>
          <a:lstStyle/>
          <a:p>
            <a:fld id="{6787D8D2-8114-3B46-B383-F520E19945FD}" type="datetimeFigureOut">
              <a:rPr lang="en-US" smtClean="0"/>
              <a:t>28/11/13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2447220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87D8D2-8114-3B46-B383-F520E19945FD}" type="datetimeFigureOut">
              <a:rPr lang="en-US" smtClean="0"/>
              <a:t>28/11/13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3539488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lv-LV"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smtClean="0"/>
              <a:t>Click to edit Master text styles</a:t>
            </a:r>
          </a:p>
        </p:txBody>
      </p:sp>
      <p:sp>
        <p:nvSpPr>
          <p:cNvPr id="5" name="Date Placeholder 4"/>
          <p:cNvSpPr>
            <a:spLocks noGrp="1"/>
          </p:cNvSpPr>
          <p:nvPr>
            <p:ph type="dt" sz="half" idx="10"/>
          </p:nvPr>
        </p:nvSpPr>
        <p:spPr/>
        <p:txBody>
          <a:bodyPr/>
          <a:lstStyle/>
          <a:p>
            <a:fld id="{6787D8D2-8114-3B46-B383-F520E19945FD}" type="datetimeFigureOut">
              <a:rPr lang="en-US" smtClean="0"/>
              <a:t>28/11/13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1420460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lv-LV"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lv-LV" smtClean="0"/>
              <a:t>Click to edit Master text styles</a:t>
            </a:r>
          </a:p>
        </p:txBody>
      </p:sp>
      <p:sp>
        <p:nvSpPr>
          <p:cNvPr id="5" name="Date Placeholder 4"/>
          <p:cNvSpPr>
            <a:spLocks noGrp="1"/>
          </p:cNvSpPr>
          <p:nvPr>
            <p:ph type="dt" sz="half" idx="10"/>
          </p:nvPr>
        </p:nvSpPr>
        <p:spPr/>
        <p:txBody>
          <a:bodyPr/>
          <a:lstStyle/>
          <a:p>
            <a:fld id="{6787D8D2-8114-3B46-B383-F520E19945FD}" type="datetimeFigureOut">
              <a:rPr lang="en-US" smtClean="0"/>
              <a:t>28/11/13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180EAE-D95F-EC4C-8097-8BD985D0E493}" type="slidenum">
              <a:rPr lang="en-US" smtClean="0"/>
              <a:t>‹#›</a:t>
            </a:fld>
            <a:endParaRPr lang="en-US"/>
          </a:p>
        </p:txBody>
      </p:sp>
    </p:spTree>
    <p:extLst>
      <p:ext uri="{BB962C8B-B14F-4D97-AF65-F5344CB8AC3E}">
        <p14:creationId xmlns:p14="http://schemas.microsoft.com/office/powerpoint/2010/main" val="9794631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263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lv-LV"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lv-LV" smtClean="0"/>
              <a:t>Click to edit Master text styles</a:t>
            </a:r>
          </a:p>
          <a:p>
            <a:pPr lvl="1"/>
            <a:r>
              <a:rPr lang="lv-LV" smtClean="0"/>
              <a:t>Second level</a:t>
            </a:r>
          </a:p>
          <a:p>
            <a:pPr lvl="2"/>
            <a:r>
              <a:rPr lang="lv-LV" smtClean="0"/>
              <a:t>Third level</a:t>
            </a:r>
          </a:p>
          <a:p>
            <a:pPr lvl="3"/>
            <a:r>
              <a:rPr lang="lv-LV" smtClean="0"/>
              <a:t>Fourth level</a:t>
            </a:r>
          </a:p>
          <a:p>
            <a:pPr lvl="4"/>
            <a:r>
              <a:rPr lang="lv-LV"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87D8D2-8114-3B46-B383-F520E19945FD}" type="datetimeFigureOut">
              <a:rPr lang="en-US" smtClean="0"/>
              <a:t>28/11/13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180EAE-D95F-EC4C-8097-8BD985D0E493}" type="slidenum">
              <a:rPr lang="en-US" smtClean="0"/>
              <a:t>‹#›</a:t>
            </a:fld>
            <a:endParaRPr lang="en-US"/>
          </a:p>
        </p:txBody>
      </p:sp>
    </p:spTree>
    <p:extLst>
      <p:ext uri="{BB962C8B-B14F-4D97-AF65-F5344CB8AC3E}">
        <p14:creationId xmlns:p14="http://schemas.microsoft.com/office/powerpoint/2010/main" val="2229351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23.png"/><Relationship Id="rId7" Type="http://schemas.openxmlformats.org/officeDocument/2006/relationships/image" Target="../media/image20.png"/><Relationship Id="rId8" Type="http://schemas.openxmlformats.org/officeDocument/2006/relationships/image" Target="../media/image18.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3.png"/><Relationship Id="rId8" Type="http://schemas.openxmlformats.org/officeDocument/2006/relationships/image" Target="../media/image20.png"/><Relationship Id="rId9" Type="http://schemas.openxmlformats.org/officeDocument/2006/relationships/image" Target="../media/image18.png"/><Relationship Id="rId10"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r"/>
            <a:r>
              <a:rPr lang="en-US" sz="4500" b="1" dirty="0" smtClean="0">
                <a:solidFill>
                  <a:srgbClr val="FFFFFF"/>
                </a:solidFill>
                <a:latin typeface="Raleway SemiBold"/>
                <a:cs typeface="Raleway SemiBold"/>
              </a:rPr>
              <a:t>Service Architecture</a:t>
            </a:r>
            <a:endParaRPr lang="en-US" sz="4500" b="1" dirty="0">
              <a:solidFill>
                <a:srgbClr val="FFFFFF"/>
              </a:solidFill>
              <a:latin typeface="Raleway SemiBold"/>
              <a:cs typeface="Raleway SemiBold"/>
            </a:endParaRPr>
          </a:p>
        </p:txBody>
      </p:sp>
      <p:sp>
        <p:nvSpPr>
          <p:cNvPr id="5" name="Rectangle 4"/>
          <p:cNvSpPr/>
          <p:nvPr/>
        </p:nvSpPr>
        <p:spPr>
          <a:xfrm>
            <a:off x="476219" y="28290"/>
            <a:ext cx="2178757" cy="4708981"/>
          </a:xfrm>
          <a:prstGeom prst="rect">
            <a:avLst/>
          </a:prstGeom>
        </p:spPr>
        <p:txBody>
          <a:bodyPr wrap="square">
            <a:spAutoFit/>
          </a:bodyPr>
          <a:lstStyle/>
          <a:p>
            <a:pPr lvl="0"/>
            <a:r>
              <a:rPr lang="en-US" sz="30000" i="1" dirty="0" smtClean="0">
                <a:solidFill>
                  <a:srgbClr val="3CA76A"/>
                </a:solidFill>
              </a:rPr>
              <a:t>µ</a:t>
            </a:r>
            <a:endParaRPr lang="en-US" sz="30000" i="1" dirty="0">
              <a:solidFill>
                <a:srgbClr val="3CA76A"/>
              </a:solidFill>
            </a:endParaRPr>
          </a:p>
        </p:txBody>
      </p:sp>
    </p:spTree>
    <p:extLst>
      <p:ext uri="{BB962C8B-B14F-4D97-AF65-F5344CB8AC3E}">
        <p14:creationId xmlns:p14="http://schemas.microsoft.com/office/powerpoint/2010/main" val="269818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910646" y="807393"/>
            <a:ext cx="3553541" cy="1454488"/>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p:cNvSpPr txBox="1"/>
          <p:nvPr/>
        </p:nvSpPr>
        <p:spPr>
          <a:xfrm>
            <a:off x="1548297" y="1125304"/>
            <a:ext cx="2887456" cy="707886"/>
          </a:xfrm>
          <a:prstGeom prst="rect">
            <a:avLst/>
          </a:prstGeom>
          <a:noFill/>
        </p:spPr>
        <p:txBody>
          <a:bodyPr wrap="none" rtlCol="0">
            <a:spAutoFit/>
          </a:bodyPr>
          <a:lstStyle/>
          <a:p>
            <a:r>
              <a:rPr lang="en-US" sz="4000" dirty="0" err="1" smtClean="0">
                <a:solidFill>
                  <a:srgbClr val="FFFFFF"/>
                </a:solidFill>
                <a:latin typeface="Raleway"/>
                <a:cs typeface="Raleway"/>
              </a:rPr>
              <a:t>Dropwizard</a:t>
            </a:r>
            <a:endParaRPr lang="en-US" sz="4000" dirty="0">
              <a:solidFill>
                <a:srgbClr val="FFFFFF"/>
              </a:solidFill>
              <a:latin typeface="Raleway"/>
              <a:cs typeface="Raleway"/>
            </a:endParaRPr>
          </a:p>
        </p:txBody>
      </p:sp>
      <p:pic>
        <p:nvPicPr>
          <p:cNvPr id="6" name="Picture 5"/>
          <p:cNvPicPr>
            <a:picLocks noChangeAspect="1"/>
          </p:cNvPicPr>
          <p:nvPr/>
        </p:nvPicPr>
        <p:blipFill>
          <a:blip r:embed="rId3"/>
          <a:stretch>
            <a:fillRect/>
          </a:stretch>
        </p:blipFill>
        <p:spPr>
          <a:xfrm>
            <a:off x="243089" y="216434"/>
            <a:ext cx="1335113" cy="2189583"/>
          </a:xfrm>
          <a:prstGeom prst="rect">
            <a:avLst/>
          </a:prstGeom>
        </p:spPr>
      </p:pic>
      <p:sp>
        <p:nvSpPr>
          <p:cNvPr id="8" name="Rectangle 7"/>
          <p:cNvSpPr/>
          <p:nvPr/>
        </p:nvSpPr>
        <p:spPr>
          <a:xfrm>
            <a:off x="243089" y="2778843"/>
            <a:ext cx="8522726" cy="3522759"/>
          </a:xfrm>
          <a:prstGeom prst="rect">
            <a:avLst/>
          </a:prstGeom>
        </p:spPr>
        <p:txBody>
          <a:bodyPr wrap="square" numCol="2">
            <a:spAutoFit/>
          </a:bodyPr>
          <a:lstStyle/>
          <a:p>
            <a:pPr marL="342900" indent="-342900">
              <a:lnSpc>
                <a:spcPct val="150000"/>
              </a:lnSpc>
              <a:buFont typeface="Arial"/>
              <a:buChar char="•"/>
            </a:pPr>
            <a:r>
              <a:rPr lang="en-US" sz="2500" dirty="0" smtClean="0">
                <a:solidFill>
                  <a:srgbClr val="FFFFFF"/>
                </a:solidFill>
                <a:latin typeface="Raleway"/>
                <a:cs typeface="Raleway"/>
              </a:rPr>
              <a:t>Jetty</a:t>
            </a:r>
          </a:p>
          <a:p>
            <a:pPr marL="342900" indent="-342900">
              <a:lnSpc>
                <a:spcPct val="150000"/>
              </a:lnSpc>
              <a:buFont typeface="Arial"/>
              <a:buChar char="•"/>
            </a:pPr>
            <a:r>
              <a:rPr lang="en-US" sz="2500" dirty="0" smtClean="0">
                <a:solidFill>
                  <a:srgbClr val="FFFFFF"/>
                </a:solidFill>
                <a:latin typeface="Raleway"/>
                <a:cs typeface="Raleway"/>
              </a:rPr>
              <a:t>Jersey</a:t>
            </a:r>
          </a:p>
          <a:p>
            <a:pPr marL="342900" indent="-342900">
              <a:lnSpc>
                <a:spcPct val="150000"/>
              </a:lnSpc>
              <a:buFont typeface="Arial"/>
              <a:buChar char="•"/>
            </a:pPr>
            <a:r>
              <a:rPr lang="en-US" sz="2500" dirty="0" smtClean="0">
                <a:solidFill>
                  <a:srgbClr val="FFFFFF"/>
                </a:solidFill>
                <a:latin typeface="Raleway"/>
                <a:cs typeface="Raleway"/>
              </a:rPr>
              <a:t>Jackson</a:t>
            </a:r>
          </a:p>
          <a:p>
            <a:pPr marL="342900" indent="-342900">
              <a:lnSpc>
                <a:spcPct val="150000"/>
              </a:lnSpc>
              <a:buFont typeface="Arial"/>
              <a:buChar char="•"/>
            </a:pPr>
            <a:r>
              <a:rPr lang="en-US" sz="2500" dirty="0" smtClean="0">
                <a:solidFill>
                  <a:srgbClr val="FFFFFF"/>
                </a:solidFill>
                <a:latin typeface="Raleway"/>
                <a:cs typeface="Raleway"/>
              </a:rPr>
              <a:t>Metrics</a:t>
            </a:r>
          </a:p>
          <a:p>
            <a:pPr marL="342900" indent="-342900">
              <a:lnSpc>
                <a:spcPct val="150000"/>
              </a:lnSpc>
              <a:buFont typeface="Arial"/>
              <a:buChar char="•"/>
            </a:pPr>
            <a:r>
              <a:rPr lang="en-US" sz="2500" dirty="0" smtClean="0">
                <a:solidFill>
                  <a:srgbClr val="FFFFFF"/>
                </a:solidFill>
                <a:latin typeface="Raleway"/>
                <a:cs typeface="Raleway"/>
              </a:rPr>
              <a:t>Guava</a:t>
            </a:r>
          </a:p>
          <a:p>
            <a:pPr marL="342900" indent="-342900">
              <a:lnSpc>
                <a:spcPct val="150000"/>
              </a:lnSpc>
              <a:buFont typeface="Arial"/>
              <a:buChar char="•"/>
            </a:pPr>
            <a:r>
              <a:rPr lang="en-US" sz="2500" dirty="0" err="1" smtClean="0">
                <a:solidFill>
                  <a:srgbClr val="FFFFFF"/>
                </a:solidFill>
                <a:latin typeface="Raleway"/>
                <a:cs typeface="Raleway"/>
              </a:rPr>
              <a:t>Joda</a:t>
            </a:r>
            <a:r>
              <a:rPr lang="en-US" sz="2500" dirty="0" smtClean="0">
                <a:solidFill>
                  <a:srgbClr val="FFFFFF"/>
                </a:solidFill>
                <a:latin typeface="Raleway"/>
                <a:cs typeface="Raleway"/>
              </a:rPr>
              <a:t> Time</a:t>
            </a:r>
          </a:p>
          <a:p>
            <a:pPr marL="342900" indent="-342900">
              <a:lnSpc>
                <a:spcPct val="150000"/>
              </a:lnSpc>
              <a:buFont typeface="Arial"/>
              <a:buChar char="•"/>
            </a:pPr>
            <a:r>
              <a:rPr lang="en-US" sz="2500" dirty="0" smtClean="0">
                <a:solidFill>
                  <a:srgbClr val="FFFFFF"/>
                </a:solidFill>
                <a:latin typeface="Raleway"/>
                <a:cs typeface="Raleway"/>
              </a:rPr>
              <a:t>Hibernate Validator</a:t>
            </a:r>
          </a:p>
          <a:p>
            <a:pPr marL="342900" indent="-342900">
              <a:lnSpc>
                <a:spcPct val="150000"/>
              </a:lnSpc>
              <a:buFont typeface="Arial"/>
              <a:buChar char="•"/>
            </a:pPr>
            <a:r>
              <a:rPr lang="en-US" sz="2500" dirty="0" err="1" smtClean="0">
                <a:solidFill>
                  <a:srgbClr val="FFFFFF"/>
                </a:solidFill>
                <a:latin typeface="Raleway"/>
                <a:cs typeface="Raleway"/>
              </a:rPr>
              <a:t>LiquiBase</a:t>
            </a:r>
            <a:endParaRPr lang="en-US" sz="2500" dirty="0" smtClean="0">
              <a:solidFill>
                <a:srgbClr val="FFFFFF"/>
              </a:solidFill>
              <a:latin typeface="Raleway"/>
              <a:cs typeface="Raleway"/>
            </a:endParaRPr>
          </a:p>
          <a:p>
            <a:pPr marL="342900" indent="-342900">
              <a:lnSpc>
                <a:spcPct val="150000"/>
              </a:lnSpc>
              <a:buFont typeface="Arial"/>
              <a:buChar char="•"/>
            </a:pPr>
            <a:r>
              <a:rPr lang="en-US" sz="2500" dirty="0" smtClean="0">
                <a:solidFill>
                  <a:srgbClr val="FFFFFF"/>
                </a:solidFill>
                <a:latin typeface="Raleway"/>
                <a:cs typeface="Raleway"/>
              </a:rPr>
              <a:t>YAML configuration</a:t>
            </a:r>
          </a:p>
          <a:p>
            <a:pPr marL="342900" indent="-342900">
              <a:lnSpc>
                <a:spcPct val="150000"/>
              </a:lnSpc>
              <a:buFont typeface="Arial"/>
              <a:buChar char="•"/>
            </a:pPr>
            <a:r>
              <a:rPr lang="en-US" sz="2500" dirty="0" smtClean="0">
                <a:solidFill>
                  <a:srgbClr val="FFFFFF"/>
                </a:solidFill>
                <a:latin typeface="Raleway"/>
                <a:cs typeface="Raleway"/>
              </a:rPr>
              <a:t>Graceful shutdown</a:t>
            </a:r>
          </a:p>
          <a:p>
            <a:pPr marL="342900" indent="-342900">
              <a:lnSpc>
                <a:spcPct val="150000"/>
              </a:lnSpc>
              <a:buFont typeface="Arial"/>
              <a:buChar char="•"/>
            </a:pPr>
            <a:r>
              <a:rPr lang="en-US" sz="2500" dirty="0">
                <a:solidFill>
                  <a:srgbClr val="FFFFFF"/>
                </a:solidFill>
                <a:latin typeface="Raleway"/>
                <a:cs typeface="Raleway"/>
              </a:rPr>
              <a:t>Command-line </a:t>
            </a:r>
            <a:r>
              <a:rPr lang="en-US" sz="2500" dirty="0" smtClean="0">
                <a:solidFill>
                  <a:srgbClr val="FFFFFF"/>
                </a:solidFill>
                <a:latin typeface="Raleway"/>
                <a:cs typeface="Raleway"/>
              </a:rPr>
              <a:t>API</a:t>
            </a:r>
            <a:endParaRPr lang="en-US" sz="2500" dirty="0">
              <a:solidFill>
                <a:srgbClr val="FFFFFF"/>
              </a:solidFill>
              <a:latin typeface="Raleway"/>
              <a:cs typeface="Raleway"/>
            </a:endParaRPr>
          </a:p>
        </p:txBody>
      </p:sp>
      <p:grpSp>
        <p:nvGrpSpPr>
          <p:cNvPr id="24" name="Group 23"/>
          <p:cNvGrpSpPr/>
          <p:nvPr/>
        </p:nvGrpSpPr>
        <p:grpSpPr>
          <a:xfrm>
            <a:off x="4659885" y="797916"/>
            <a:ext cx="4105930" cy="1246495"/>
            <a:chOff x="4659885" y="797916"/>
            <a:chExt cx="4105930" cy="1246495"/>
          </a:xfrm>
        </p:grpSpPr>
        <p:sp>
          <p:nvSpPr>
            <p:cNvPr id="21" name="TextBox 20"/>
            <p:cNvSpPr txBox="1"/>
            <p:nvPr/>
          </p:nvSpPr>
          <p:spPr>
            <a:xfrm>
              <a:off x="4659885" y="797916"/>
              <a:ext cx="4105930" cy="1246495"/>
            </a:xfrm>
            <a:prstGeom prst="rect">
              <a:avLst/>
            </a:prstGeom>
            <a:noFill/>
          </p:spPr>
          <p:txBody>
            <a:bodyPr wrap="none" rtlCol="0">
              <a:spAutoFit/>
            </a:bodyPr>
            <a:lstStyle/>
            <a:p>
              <a:r>
                <a:rPr lang="en-US" sz="2500" b="1" dirty="0" smtClean="0">
                  <a:solidFill>
                    <a:srgbClr val="FFFFFF"/>
                  </a:solidFill>
                  <a:latin typeface="Raleway"/>
                  <a:cs typeface="Raleway"/>
                </a:rPr>
                <a:t>Foundation</a:t>
              </a:r>
              <a:r>
                <a:rPr lang="en-US" sz="2500" dirty="0" smtClean="0">
                  <a:solidFill>
                    <a:srgbClr val="FFFFFF"/>
                  </a:solidFill>
                  <a:latin typeface="Raleway"/>
                  <a:cs typeface="Raleway"/>
                </a:rPr>
                <a:t> for production </a:t>
              </a:r>
            </a:p>
            <a:p>
              <a:r>
                <a:rPr lang="en-US" sz="2500" dirty="0" smtClean="0">
                  <a:solidFill>
                    <a:srgbClr val="FFFFFF"/>
                  </a:solidFill>
                  <a:latin typeface="Raleway"/>
                  <a:cs typeface="Raleway"/>
                </a:rPr>
                <a:t>ready micro services </a:t>
              </a:r>
            </a:p>
            <a:p>
              <a:r>
                <a:rPr lang="en-US" sz="2500" dirty="0" smtClean="0">
                  <a:solidFill>
                    <a:srgbClr val="FFFFFF"/>
                  </a:solidFill>
                  <a:latin typeface="Raleway"/>
                  <a:cs typeface="Raleway"/>
                </a:rPr>
                <a:t>developed by</a:t>
              </a:r>
              <a:endParaRPr lang="en-US" sz="2500" dirty="0">
                <a:solidFill>
                  <a:srgbClr val="FFFFFF"/>
                </a:solidFill>
                <a:latin typeface="Raleway"/>
                <a:cs typeface="Raleway"/>
              </a:endParaRPr>
            </a:p>
          </p:txBody>
        </p:sp>
        <p:pic>
          <p:nvPicPr>
            <p:cNvPr id="23" name="Picture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92356" y="1641210"/>
              <a:ext cx="1464128" cy="353654"/>
            </a:xfrm>
            <a:prstGeom prst="rect">
              <a:avLst/>
            </a:prstGeom>
          </p:spPr>
        </p:pic>
      </p:grpSp>
      <p:sp>
        <p:nvSpPr>
          <p:cNvPr id="25" name="Rectangle 24"/>
          <p:cNvSpPr/>
          <p:nvPr/>
        </p:nvSpPr>
        <p:spPr>
          <a:xfrm>
            <a:off x="4540011" y="6209879"/>
            <a:ext cx="4352474" cy="484748"/>
          </a:xfrm>
          <a:prstGeom prst="rect">
            <a:avLst/>
          </a:prstGeom>
        </p:spPr>
        <p:txBody>
          <a:bodyPr wrap="none">
            <a:spAutoFit/>
          </a:bodyPr>
          <a:lstStyle/>
          <a:p>
            <a:pPr>
              <a:lnSpc>
                <a:spcPct val="150000"/>
              </a:lnSpc>
            </a:pPr>
            <a:r>
              <a:rPr lang="en-US" dirty="0" err="1">
                <a:solidFill>
                  <a:schemeClr val="bg1"/>
                </a:solidFill>
                <a:latin typeface="Raleway"/>
                <a:cs typeface="Raleway"/>
              </a:rPr>
              <a:t>Dropwizard</a:t>
            </a:r>
            <a:r>
              <a:rPr lang="en-US" dirty="0">
                <a:solidFill>
                  <a:schemeClr val="bg1"/>
                </a:solidFill>
                <a:latin typeface="Raleway"/>
                <a:cs typeface="Raleway"/>
              </a:rPr>
              <a:t> on </a:t>
            </a:r>
            <a:r>
              <a:rPr lang="en-US" dirty="0" err="1">
                <a:solidFill>
                  <a:schemeClr val="bg1"/>
                </a:solidFill>
                <a:latin typeface="Raleway"/>
                <a:cs typeface="Raleway"/>
              </a:rPr>
              <a:t>InfoQ</a:t>
            </a:r>
            <a:r>
              <a:rPr lang="en-US" dirty="0">
                <a:solidFill>
                  <a:schemeClr val="bg1"/>
                </a:solidFill>
                <a:latin typeface="Raleway"/>
                <a:cs typeface="Raleway"/>
              </a:rPr>
              <a:t> </a:t>
            </a:r>
            <a:r>
              <a:rPr lang="en-US" dirty="0">
                <a:solidFill>
                  <a:schemeClr val="bg1"/>
                </a:solidFill>
                <a:latin typeface="Raleway"/>
                <a:cs typeface="Raleway"/>
                <a:sym typeface="Wingdings"/>
              </a:rPr>
              <a:t> </a:t>
            </a:r>
            <a:r>
              <a:rPr lang="en-US" dirty="0" err="1">
                <a:solidFill>
                  <a:schemeClr val="bg1"/>
                </a:solidFill>
                <a:latin typeface="Raleway"/>
                <a:cs typeface="Raleway"/>
              </a:rPr>
              <a:t>goo.gl</a:t>
            </a:r>
            <a:r>
              <a:rPr lang="en-US" dirty="0">
                <a:solidFill>
                  <a:schemeClr val="bg1"/>
                </a:solidFill>
                <a:latin typeface="Raleway"/>
                <a:cs typeface="Raleway"/>
              </a:rPr>
              <a:t>/2RYALb </a:t>
            </a:r>
          </a:p>
        </p:txBody>
      </p:sp>
    </p:spTree>
    <p:extLst>
      <p:ext uri="{BB962C8B-B14F-4D97-AF65-F5344CB8AC3E}">
        <p14:creationId xmlns:p14="http://schemas.microsoft.com/office/powerpoint/2010/main" val="722494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dissolve">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dissolve">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dissolve">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dissolve">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dissolve">
                                      <p:cBhvr>
                                        <p:cTn id="37" dur="500"/>
                                        <p:tgtEl>
                                          <p:spTgt spid="8">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dissolve">
                                      <p:cBhvr>
                                        <p:cTn id="42" dur="500"/>
                                        <p:tgtEl>
                                          <p:spTgt spid="8">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8">
                                            <p:txEl>
                                              <p:pRg st="7" end="7"/>
                                            </p:txEl>
                                          </p:spTgt>
                                        </p:tgtEl>
                                        <p:attrNameLst>
                                          <p:attrName>style.visibility</p:attrName>
                                        </p:attrNameLst>
                                      </p:cBhvr>
                                      <p:to>
                                        <p:strVal val="visible"/>
                                      </p:to>
                                    </p:set>
                                    <p:animEffect transition="in" filter="dissolve">
                                      <p:cBhvr>
                                        <p:cTn id="47" dur="500"/>
                                        <p:tgtEl>
                                          <p:spTgt spid="8">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8">
                                            <p:txEl>
                                              <p:pRg st="8" end="8"/>
                                            </p:txEl>
                                          </p:spTgt>
                                        </p:tgtEl>
                                        <p:attrNameLst>
                                          <p:attrName>style.visibility</p:attrName>
                                        </p:attrNameLst>
                                      </p:cBhvr>
                                      <p:to>
                                        <p:strVal val="visible"/>
                                      </p:to>
                                    </p:set>
                                    <p:animEffect transition="in" filter="dissolve">
                                      <p:cBhvr>
                                        <p:cTn id="52" dur="500"/>
                                        <p:tgtEl>
                                          <p:spTgt spid="8">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8">
                                            <p:txEl>
                                              <p:pRg st="9" end="9"/>
                                            </p:txEl>
                                          </p:spTgt>
                                        </p:tgtEl>
                                        <p:attrNameLst>
                                          <p:attrName>style.visibility</p:attrName>
                                        </p:attrNameLst>
                                      </p:cBhvr>
                                      <p:to>
                                        <p:strVal val="visible"/>
                                      </p:to>
                                    </p:set>
                                    <p:animEffect transition="in" filter="dissolve">
                                      <p:cBhvr>
                                        <p:cTn id="57" dur="500"/>
                                        <p:tgtEl>
                                          <p:spTgt spid="8">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8">
                                            <p:txEl>
                                              <p:pRg st="10" end="10"/>
                                            </p:txEl>
                                          </p:spTgt>
                                        </p:tgtEl>
                                        <p:attrNameLst>
                                          <p:attrName>style.visibility</p:attrName>
                                        </p:attrNameLst>
                                      </p:cBhvr>
                                      <p:to>
                                        <p:strVal val="visible"/>
                                      </p:to>
                                    </p:set>
                                    <p:animEffect transition="in" filter="dissolve">
                                      <p:cBhvr>
                                        <p:cTn id="62" dur="500"/>
                                        <p:tgtEl>
                                          <p:spTgt spid="8">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3-11-27 at 20.47.5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08580" y="1450025"/>
            <a:ext cx="7087166" cy="3193844"/>
          </a:xfrm>
          <a:prstGeom prst="rect">
            <a:avLst/>
          </a:prstGeom>
        </p:spPr>
      </p:pic>
      <p:sp>
        <p:nvSpPr>
          <p:cNvPr id="6" name="Rectangle 5"/>
          <p:cNvSpPr/>
          <p:nvPr/>
        </p:nvSpPr>
        <p:spPr>
          <a:xfrm>
            <a:off x="431800" y="579735"/>
            <a:ext cx="3606013" cy="553998"/>
          </a:xfrm>
          <a:prstGeom prst="rect">
            <a:avLst/>
          </a:prstGeom>
        </p:spPr>
        <p:txBody>
          <a:bodyPr wrap="none">
            <a:spAutoFit/>
          </a:bodyPr>
          <a:lstStyle/>
          <a:p>
            <a:r>
              <a:rPr lang="en-US" sz="3000" dirty="0" smtClean="0">
                <a:solidFill>
                  <a:srgbClr val="FFFFFF"/>
                </a:solidFill>
                <a:latin typeface="Raleway "/>
                <a:cs typeface="Raleway "/>
              </a:rPr>
              <a:t>Command-line API?</a:t>
            </a:r>
            <a:endParaRPr lang="en-US" sz="3000" dirty="0">
              <a:solidFill>
                <a:srgbClr val="2C6E8A"/>
              </a:solidFill>
            </a:endParaRPr>
          </a:p>
        </p:txBody>
      </p:sp>
      <p:sp>
        <p:nvSpPr>
          <p:cNvPr id="8" name="Rectangle 7"/>
          <p:cNvSpPr/>
          <p:nvPr/>
        </p:nvSpPr>
        <p:spPr>
          <a:xfrm>
            <a:off x="499243" y="5090246"/>
            <a:ext cx="4572000" cy="1107996"/>
          </a:xfrm>
          <a:prstGeom prst="rect">
            <a:avLst/>
          </a:prstGeom>
        </p:spPr>
        <p:txBody>
          <a:bodyPr>
            <a:spAutoFit/>
          </a:bodyPr>
          <a:lstStyle/>
          <a:p>
            <a:r>
              <a:rPr lang="en-US" sz="2200" dirty="0">
                <a:solidFill>
                  <a:schemeClr val="bg1"/>
                </a:solidFill>
                <a:latin typeface="Raleway"/>
                <a:cs typeface="Raleway"/>
              </a:rPr>
              <a:t>unrecognized argument '--</a:t>
            </a:r>
            <a:r>
              <a:rPr lang="en-US" sz="2200" dirty="0" err="1">
                <a:solidFill>
                  <a:schemeClr val="bg1"/>
                </a:solidFill>
                <a:latin typeface="Raleway"/>
                <a:cs typeface="Raleway"/>
              </a:rPr>
              <a:t>tpye</a:t>
            </a:r>
            <a:r>
              <a:rPr lang="en-US" sz="2200" dirty="0">
                <a:solidFill>
                  <a:schemeClr val="bg1"/>
                </a:solidFill>
                <a:latin typeface="Raleway"/>
                <a:cs typeface="Raleway"/>
              </a:rPr>
              <a:t>'</a:t>
            </a:r>
          </a:p>
          <a:p>
            <a:r>
              <a:rPr lang="en-US" sz="2200" dirty="0">
                <a:solidFill>
                  <a:schemeClr val="bg1"/>
                </a:solidFill>
                <a:latin typeface="Raleway"/>
                <a:cs typeface="Raleway"/>
              </a:rPr>
              <a:t>Did you mean:</a:t>
            </a:r>
          </a:p>
          <a:p>
            <a:r>
              <a:rPr lang="en-US" sz="2200" dirty="0">
                <a:solidFill>
                  <a:schemeClr val="bg1"/>
                </a:solidFill>
                <a:latin typeface="Raleway"/>
                <a:cs typeface="Raleway"/>
              </a:rPr>
              <a:t>  --type</a:t>
            </a:r>
          </a:p>
        </p:txBody>
      </p:sp>
    </p:spTree>
    <p:extLst>
      <p:ext uri="{BB962C8B-B14F-4D97-AF65-F5344CB8AC3E}">
        <p14:creationId xmlns:p14="http://schemas.microsoft.com/office/powerpoint/2010/main" val="308017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600" y="294501"/>
            <a:ext cx="6325960" cy="553998"/>
          </a:xfrm>
          <a:prstGeom prst="rect">
            <a:avLst/>
          </a:prstGeom>
          <a:noFill/>
        </p:spPr>
        <p:txBody>
          <a:bodyPr wrap="none" rtlCol="0">
            <a:spAutoFit/>
          </a:bodyPr>
          <a:lstStyle/>
          <a:p>
            <a:r>
              <a:rPr lang="en-US" sz="3000" dirty="0" smtClean="0">
                <a:solidFill>
                  <a:schemeClr val="bg1"/>
                </a:solidFill>
                <a:latin typeface="Raleway"/>
                <a:cs typeface="Raleway"/>
              </a:rPr>
              <a:t>Internal Loan Underwriting System</a:t>
            </a:r>
            <a:endParaRPr lang="en-US" sz="3000" dirty="0">
              <a:solidFill>
                <a:schemeClr val="bg1"/>
              </a:solidFill>
              <a:latin typeface="Raleway"/>
              <a:cs typeface="Raleway"/>
            </a:endParaRPr>
          </a:p>
        </p:txBody>
      </p:sp>
      <p:cxnSp>
        <p:nvCxnSpPr>
          <p:cNvPr id="7" name="Straight Connector 6"/>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5600" y="1155394"/>
            <a:ext cx="8521700" cy="2131353"/>
          </a:xfrm>
          <a:prstGeom prst="rect">
            <a:avLst/>
          </a:prstGeom>
          <a:noFill/>
        </p:spPr>
        <p:txBody>
          <a:bodyPr wrap="square" numCol="1" rtlCol="0">
            <a:spAutoFit/>
          </a:bodyPr>
          <a:lstStyle/>
          <a:p>
            <a:pPr>
              <a:lnSpc>
                <a:spcPct val="150000"/>
              </a:lnSpc>
            </a:pPr>
            <a:r>
              <a:rPr lang="en-US" sz="3000" b="1" dirty="0" smtClean="0">
                <a:solidFill>
                  <a:srgbClr val="FFFFFF"/>
                </a:solidFill>
                <a:latin typeface="Raleway "/>
                <a:cs typeface="Raleway "/>
              </a:rPr>
              <a:t>Requirement </a:t>
            </a:r>
            <a:r>
              <a:rPr lang="ru-RU" sz="3000" b="1" dirty="0" smtClean="0">
                <a:solidFill>
                  <a:srgbClr val="FFFFFF"/>
                </a:solidFill>
                <a:latin typeface="Raleway "/>
                <a:cs typeface="Raleway "/>
              </a:rPr>
              <a:t>№1</a:t>
            </a:r>
            <a:endParaRPr lang="en-US" sz="3000" b="1" dirty="0" smtClean="0">
              <a:solidFill>
                <a:srgbClr val="FFFFFF"/>
              </a:solidFill>
              <a:latin typeface="Raleway "/>
              <a:cs typeface="Raleway "/>
            </a:endParaRPr>
          </a:p>
          <a:p>
            <a:pPr>
              <a:lnSpc>
                <a:spcPct val="150000"/>
              </a:lnSpc>
            </a:pPr>
            <a:r>
              <a:rPr lang="en-US" sz="3000" dirty="0">
                <a:solidFill>
                  <a:srgbClr val="FFFFFF"/>
                </a:solidFill>
                <a:latin typeface="Raleway "/>
                <a:cs typeface="Raleway "/>
              </a:rPr>
              <a:t>Perform underwriting according to </a:t>
            </a:r>
            <a:r>
              <a:rPr lang="en-US" sz="3000" dirty="0" smtClean="0">
                <a:solidFill>
                  <a:srgbClr val="FFFFFF"/>
                </a:solidFill>
                <a:latin typeface="Raleway "/>
                <a:cs typeface="Raleway "/>
              </a:rPr>
              <a:t>rules </a:t>
            </a:r>
            <a:r>
              <a:rPr lang="en-US" sz="3000" dirty="0" smtClean="0">
                <a:solidFill>
                  <a:schemeClr val="bg1"/>
                </a:solidFill>
                <a:latin typeface="Raleway "/>
                <a:cs typeface="Raleway "/>
              </a:rPr>
              <a:t>specified in DSL </a:t>
            </a:r>
            <a:r>
              <a:rPr lang="en-US" sz="3000" dirty="0" smtClean="0">
                <a:solidFill>
                  <a:srgbClr val="FFFFFF"/>
                </a:solidFill>
                <a:latin typeface="Raleway "/>
                <a:cs typeface="Raleway "/>
              </a:rPr>
              <a:t>and store decisions </a:t>
            </a:r>
            <a:r>
              <a:rPr lang="en-US" sz="3000" dirty="0">
                <a:solidFill>
                  <a:srgbClr val="FFFFFF"/>
                </a:solidFill>
                <a:latin typeface="Raleway "/>
                <a:cs typeface="Raleway "/>
              </a:rPr>
              <a:t>in </a:t>
            </a:r>
            <a:r>
              <a:rPr lang="en-US" sz="3000" dirty="0" smtClean="0">
                <a:solidFill>
                  <a:srgbClr val="FFFFFF"/>
                </a:solidFill>
                <a:latin typeface="Raleway "/>
                <a:cs typeface="Raleway "/>
              </a:rPr>
              <a:t>relational DB. </a:t>
            </a:r>
          </a:p>
        </p:txBody>
      </p:sp>
    </p:spTree>
    <p:extLst>
      <p:ext uri="{BB962C8B-B14F-4D97-AF65-F5344CB8AC3E}">
        <p14:creationId xmlns:p14="http://schemas.microsoft.com/office/powerpoint/2010/main" val="164798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800" y="579735"/>
            <a:ext cx="6833872" cy="553998"/>
          </a:xfrm>
          <a:prstGeom prst="rect">
            <a:avLst/>
          </a:prstGeom>
        </p:spPr>
        <p:txBody>
          <a:bodyPr wrap="none">
            <a:spAutoFit/>
          </a:bodyPr>
          <a:lstStyle/>
          <a:p>
            <a:r>
              <a:rPr lang="en-US" sz="3000" dirty="0" smtClean="0">
                <a:solidFill>
                  <a:srgbClr val="FFFFFF"/>
                </a:solidFill>
                <a:latin typeface="Raleway "/>
                <a:cs typeface="Raleway "/>
              </a:rPr>
              <a:t>“…according </a:t>
            </a:r>
            <a:r>
              <a:rPr lang="en-US" sz="3000" dirty="0">
                <a:solidFill>
                  <a:srgbClr val="FFFFFF"/>
                </a:solidFill>
                <a:latin typeface="Raleway "/>
                <a:cs typeface="Raleway "/>
              </a:rPr>
              <a:t>to rules</a:t>
            </a:r>
            <a:r>
              <a:rPr lang="en-US" sz="3000" b="1" dirty="0">
                <a:solidFill>
                  <a:srgbClr val="FFFFFF"/>
                </a:solidFill>
                <a:latin typeface="Raleway "/>
                <a:cs typeface="Raleway "/>
              </a:rPr>
              <a:t> </a:t>
            </a:r>
            <a:r>
              <a:rPr lang="en-US" sz="3000" dirty="0">
                <a:solidFill>
                  <a:srgbClr val="2C6E8A"/>
                </a:solidFill>
                <a:latin typeface="Raleway "/>
                <a:cs typeface="Raleway "/>
              </a:rPr>
              <a:t>specified in </a:t>
            </a:r>
            <a:r>
              <a:rPr lang="en-US" sz="3000" dirty="0" smtClean="0">
                <a:solidFill>
                  <a:srgbClr val="2C6E8A"/>
                </a:solidFill>
                <a:latin typeface="Raleway "/>
                <a:cs typeface="Raleway "/>
              </a:rPr>
              <a:t>DSL</a:t>
            </a:r>
            <a:endParaRPr lang="en-US" sz="3000" dirty="0">
              <a:solidFill>
                <a:srgbClr val="2C6E8A"/>
              </a:solidFill>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34580" y="2127764"/>
            <a:ext cx="4293960" cy="2142686"/>
          </a:xfrm>
          <a:prstGeom prst="rect">
            <a:avLst/>
          </a:prstGeom>
        </p:spPr>
      </p:pic>
      <p:sp>
        <p:nvSpPr>
          <p:cNvPr id="9" name="TextBox 8"/>
          <p:cNvSpPr txBox="1"/>
          <p:nvPr/>
        </p:nvSpPr>
        <p:spPr>
          <a:xfrm>
            <a:off x="431800" y="2242064"/>
            <a:ext cx="5480050" cy="1618392"/>
          </a:xfrm>
          <a:prstGeom prst="rect">
            <a:avLst/>
          </a:prstGeom>
          <a:noFill/>
        </p:spPr>
        <p:txBody>
          <a:bodyPr wrap="square" numCol="1" rtlCol="0">
            <a:spAutoFit/>
          </a:bodyPr>
          <a:lstStyle/>
          <a:p>
            <a:pPr>
              <a:lnSpc>
                <a:spcPct val="150000"/>
              </a:lnSpc>
            </a:pPr>
            <a:r>
              <a:rPr lang="en-US" sz="7000" dirty="0" smtClean="0">
                <a:solidFill>
                  <a:srgbClr val="2C6E8A"/>
                </a:solidFill>
                <a:latin typeface="Raleway "/>
                <a:cs typeface="Raleway "/>
              </a:rPr>
              <a:t>DSL </a:t>
            </a:r>
            <a:r>
              <a:rPr lang="en-US" sz="4000" dirty="0" smtClean="0">
                <a:solidFill>
                  <a:schemeClr val="bg1"/>
                </a:solidFill>
                <a:latin typeface="Raleway "/>
                <a:cs typeface="Raleway "/>
              </a:rPr>
              <a:t>hero is…</a:t>
            </a:r>
            <a:endParaRPr lang="en-US" sz="4000" dirty="0">
              <a:solidFill>
                <a:schemeClr val="bg1"/>
              </a:solidFill>
              <a:latin typeface="Raleway "/>
              <a:cs typeface="Raleway "/>
            </a:endParaRPr>
          </a:p>
        </p:txBody>
      </p:sp>
    </p:spTree>
    <p:extLst>
      <p:ext uri="{BB962C8B-B14F-4D97-AF65-F5344CB8AC3E}">
        <p14:creationId xmlns:p14="http://schemas.microsoft.com/office/powerpoint/2010/main" val="271723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431800" y="5220822"/>
            <a:ext cx="8128000" cy="1015663"/>
          </a:xfrm>
          <a:prstGeom prst="rect">
            <a:avLst/>
          </a:prstGeom>
          <a:noFill/>
        </p:spPr>
        <p:txBody>
          <a:bodyPr wrap="square" numCol="1" rtlCol="0">
            <a:spAutoFit/>
          </a:bodyPr>
          <a:lstStyle/>
          <a:p>
            <a:r>
              <a:rPr lang="en-US" sz="6000" dirty="0" smtClean="0">
                <a:solidFill>
                  <a:srgbClr val="4C7FB8"/>
                </a:solidFill>
                <a:latin typeface="Raleway "/>
                <a:cs typeface="Raleway "/>
              </a:rPr>
              <a:t>RDB </a:t>
            </a:r>
            <a:r>
              <a:rPr lang="en-US" sz="4000" dirty="0" smtClean="0">
                <a:solidFill>
                  <a:schemeClr val="bg1"/>
                </a:solidFill>
                <a:latin typeface="Raleway "/>
                <a:cs typeface="Raleway "/>
              </a:rPr>
              <a:t>hero is…</a:t>
            </a:r>
            <a:endParaRPr lang="en-US" sz="4000" dirty="0">
              <a:solidFill>
                <a:schemeClr val="bg1"/>
              </a:solidFill>
              <a:latin typeface="Raleway "/>
              <a:cs typeface="Raleway "/>
            </a:endParaRP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99100" y="4654699"/>
            <a:ext cx="2959100" cy="1530986"/>
          </a:xfrm>
          <a:prstGeom prst="rect">
            <a:avLst/>
          </a:prstGeom>
        </p:spPr>
      </p:pic>
      <p:sp>
        <p:nvSpPr>
          <p:cNvPr id="15" name="Rectangle 14"/>
          <p:cNvSpPr/>
          <p:nvPr/>
        </p:nvSpPr>
        <p:spPr>
          <a:xfrm>
            <a:off x="431800" y="579735"/>
            <a:ext cx="7070190" cy="553998"/>
          </a:xfrm>
          <a:prstGeom prst="rect">
            <a:avLst/>
          </a:prstGeom>
        </p:spPr>
        <p:txBody>
          <a:bodyPr wrap="none">
            <a:spAutoFit/>
          </a:bodyPr>
          <a:lstStyle/>
          <a:p>
            <a:r>
              <a:rPr lang="en-US" sz="3000" dirty="0" smtClean="0">
                <a:solidFill>
                  <a:srgbClr val="FFFFFF"/>
                </a:solidFill>
                <a:latin typeface="Raleway "/>
                <a:cs typeface="Raleway "/>
              </a:rPr>
              <a:t>“…and store decisions in </a:t>
            </a:r>
            <a:r>
              <a:rPr lang="en-US" sz="3000" dirty="0" smtClean="0">
                <a:solidFill>
                  <a:srgbClr val="4C7FB8"/>
                </a:solidFill>
                <a:latin typeface="Raleway "/>
                <a:cs typeface="Raleway "/>
              </a:rPr>
              <a:t>Relational DB</a:t>
            </a:r>
            <a:endParaRPr lang="en-US" sz="3000" dirty="0">
              <a:solidFill>
                <a:srgbClr val="4C7FB8"/>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0400" y="1266162"/>
            <a:ext cx="6197600" cy="3578729"/>
          </a:xfrm>
          <a:prstGeom prst="rect">
            <a:avLst/>
          </a:prstGeom>
        </p:spPr>
      </p:pic>
      <p:sp>
        <p:nvSpPr>
          <p:cNvPr id="2" name="TextBox 1"/>
          <p:cNvSpPr txBox="1"/>
          <p:nvPr/>
        </p:nvSpPr>
        <p:spPr>
          <a:xfrm>
            <a:off x="1658668" y="6586713"/>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8845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10628" y="2314162"/>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cxnSp>
        <p:nvCxnSpPr>
          <p:cNvPr id="7" name="Straight Connector 6"/>
          <p:cNvCxnSpPr>
            <a:stCxn id="4" idx="2"/>
            <a:endCxn id="14" idx="1"/>
          </p:cNvCxnSpPr>
          <p:nvPr/>
        </p:nvCxnSpPr>
        <p:spPr>
          <a:xfrm>
            <a:off x="4377053" y="3172818"/>
            <a:ext cx="0"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06876" y="1911720"/>
            <a:ext cx="1729241" cy="86289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48661" y="4042392"/>
            <a:ext cx="1646142" cy="851685"/>
          </a:xfrm>
          <a:prstGeom prst="rect">
            <a:avLst/>
          </a:prstGeom>
        </p:spPr>
      </p:pic>
      <p:sp>
        <p:nvSpPr>
          <p:cNvPr id="14" name="Can 13"/>
          <p:cNvSpPr/>
          <p:nvPr/>
        </p:nvSpPr>
        <p:spPr>
          <a:xfrm>
            <a:off x="3846216" y="4042391"/>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Relational DB</a:t>
            </a:r>
            <a:endParaRPr lang="en-US" sz="1400" dirty="0">
              <a:latin typeface="Raleway"/>
              <a:cs typeface="Raleway"/>
            </a:endParaRPr>
          </a:p>
        </p:txBody>
      </p:sp>
      <p:sp>
        <p:nvSpPr>
          <p:cNvPr id="21" name="Oval 20"/>
          <p:cNvSpPr/>
          <p:nvPr/>
        </p:nvSpPr>
        <p:spPr>
          <a:xfrm>
            <a:off x="4300853" y="1759321"/>
            <a:ext cx="152400" cy="15240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c 21"/>
          <p:cNvSpPr/>
          <p:nvPr/>
        </p:nvSpPr>
        <p:spPr>
          <a:xfrm rot="8100000">
            <a:off x="4196827" y="1642595"/>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endCxn id="4" idx="0"/>
          </p:cNvCxnSpPr>
          <p:nvPr/>
        </p:nvCxnSpPr>
        <p:spPr>
          <a:xfrm>
            <a:off x="4377053" y="1990230"/>
            <a:ext cx="0" cy="323932"/>
          </a:xfrm>
          <a:prstGeom prst="line">
            <a:avLst/>
          </a:prstGeom>
          <a:noFill/>
          <a:ln>
            <a:solidFill>
              <a:schemeClr val="bg1"/>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48980" y="2077698"/>
            <a:ext cx="723296" cy="1186204"/>
          </a:xfrm>
          <a:prstGeom prst="rect">
            <a:avLst/>
          </a:prstGeom>
        </p:spPr>
      </p:pic>
      <p:sp>
        <p:nvSpPr>
          <p:cNvPr id="2" name="TextBox 1"/>
          <p:cNvSpPr txBox="1"/>
          <p:nvPr/>
        </p:nvSpPr>
        <p:spPr>
          <a:xfrm>
            <a:off x="3232702" y="1227043"/>
            <a:ext cx="2288701" cy="369332"/>
          </a:xfrm>
          <a:prstGeom prst="rect">
            <a:avLst/>
          </a:prstGeom>
          <a:noFill/>
        </p:spPr>
        <p:txBody>
          <a:bodyPr wrap="none" rtlCol="0">
            <a:spAutoFit/>
          </a:bodyPr>
          <a:lstStyle/>
          <a:p>
            <a:r>
              <a:rPr lang="en-US" dirty="0" err="1" smtClean="0">
                <a:solidFill>
                  <a:srgbClr val="FFFFFF"/>
                </a:solidFill>
                <a:latin typeface="Raleway"/>
                <a:cs typeface="Raleway"/>
              </a:rPr>
              <a:t>RESTful</a:t>
            </a:r>
            <a:r>
              <a:rPr lang="en-US" dirty="0" smtClean="0">
                <a:solidFill>
                  <a:srgbClr val="FFFFFF"/>
                </a:solidFill>
                <a:latin typeface="Raleway"/>
                <a:cs typeface="Raleway"/>
              </a:rPr>
              <a:t> API / JSON</a:t>
            </a:r>
            <a:endParaRPr lang="en-US" dirty="0">
              <a:solidFill>
                <a:srgbClr val="FFFFFF"/>
              </a:solidFill>
              <a:latin typeface="Raleway"/>
              <a:cs typeface="Raleway"/>
            </a:endParaRPr>
          </a:p>
        </p:txBody>
      </p:sp>
      <p:sp>
        <p:nvSpPr>
          <p:cNvPr id="17" name="Rounded Rectangle 16"/>
          <p:cNvSpPr/>
          <p:nvPr/>
        </p:nvSpPr>
        <p:spPr>
          <a:xfrm>
            <a:off x="2208398" y="940488"/>
            <a:ext cx="4672705" cy="4587005"/>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734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600" y="294501"/>
            <a:ext cx="6325960" cy="553998"/>
          </a:xfrm>
          <a:prstGeom prst="rect">
            <a:avLst/>
          </a:prstGeom>
          <a:noFill/>
        </p:spPr>
        <p:txBody>
          <a:bodyPr wrap="none" rtlCol="0">
            <a:spAutoFit/>
          </a:bodyPr>
          <a:lstStyle/>
          <a:p>
            <a:r>
              <a:rPr lang="en-US" sz="3000" dirty="0" smtClean="0">
                <a:solidFill>
                  <a:schemeClr val="bg1"/>
                </a:solidFill>
                <a:latin typeface="Raleway"/>
                <a:cs typeface="Raleway"/>
              </a:rPr>
              <a:t>Internal Loan Underwriting System</a:t>
            </a:r>
            <a:endParaRPr lang="en-US" sz="3000" dirty="0">
              <a:solidFill>
                <a:schemeClr val="bg1"/>
              </a:solidFill>
              <a:latin typeface="Raleway"/>
              <a:cs typeface="Raleway"/>
            </a:endParaRPr>
          </a:p>
        </p:txBody>
      </p:sp>
      <p:cxnSp>
        <p:nvCxnSpPr>
          <p:cNvPr id="7" name="Straight Connector 6"/>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5600" y="1155394"/>
            <a:ext cx="8521700" cy="1791516"/>
          </a:xfrm>
          <a:prstGeom prst="rect">
            <a:avLst/>
          </a:prstGeom>
          <a:noFill/>
        </p:spPr>
        <p:txBody>
          <a:bodyPr wrap="square" numCol="1" rtlCol="0">
            <a:spAutoFit/>
          </a:bodyPr>
          <a:lstStyle/>
          <a:p>
            <a:pPr>
              <a:lnSpc>
                <a:spcPct val="150000"/>
              </a:lnSpc>
            </a:pPr>
            <a:r>
              <a:rPr lang="en-US" sz="2500" b="1" dirty="0" smtClean="0">
                <a:solidFill>
                  <a:srgbClr val="FFFFFF"/>
                </a:solidFill>
                <a:latin typeface="Raleway "/>
                <a:cs typeface="Raleway "/>
              </a:rPr>
              <a:t>Requirement </a:t>
            </a:r>
            <a:r>
              <a:rPr lang="ru-RU" sz="2500" b="1" dirty="0" smtClean="0">
                <a:solidFill>
                  <a:srgbClr val="FFFFFF"/>
                </a:solidFill>
                <a:latin typeface="Raleway "/>
                <a:cs typeface="Raleway "/>
              </a:rPr>
              <a:t>№</a:t>
            </a:r>
            <a:r>
              <a:rPr lang="lv-LV" sz="2500" b="1" dirty="0" smtClean="0">
                <a:solidFill>
                  <a:srgbClr val="FFFFFF"/>
                </a:solidFill>
                <a:latin typeface="Raleway "/>
                <a:cs typeface="Raleway "/>
              </a:rPr>
              <a:t>2</a:t>
            </a:r>
            <a:endParaRPr lang="en-US" sz="2500" b="1" dirty="0" smtClean="0">
              <a:solidFill>
                <a:srgbClr val="FFFFFF"/>
              </a:solidFill>
              <a:latin typeface="Raleway "/>
              <a:cs typeface="Raleway "/>
            </a:endParaRPr>
          </a:p>
          <a:p>
            <a:pPr>
              <a:lnSpc>
                <a:spcPct val="150000"/>
              </a:lnSpc>
            </a:pPr>
            <a:r>
              <a:rPr lang="en-US" sz="2500" dirty="0" smtClean="0">
                <a:solidFill>
                  <a:srgbClr val="FFFFFF"/>
                </a:solidFill>
                <a:latin typeface="Raleway "/>
                <a:cs typeface="Raleway "/>
              </a:rPr>
              <a:t>Fancy back-office application that allows users to perform underwriting and look over decisions.</a:t>
            </a:r>
          </a:p>
        </p:txBody>
      </p:sp>
      <p:sp>
        <p:nvSpPr>
          <p:cNvPr id="5" name="TextBox 4"/>
          <p:cNvSpPr txBox="1"/>
          <p:nvPr/>
        </p:nvSpPr>
        <p:spPr>
          <a:xfrm>
            <a:off x="355600" y="3405767"/>
            <a:ext cx="8521700" cy="637354"/>
          </a:xfrm>
          <a:prstGeom prst="rect">
            <a:avLst/>
          </a:prstGeom>
          <a:noFill/>
        </p:spPr>
        <p:txBody>
          <a:bodyPr wrap="square" numCol="1" rtlCol="0">
            <a:spAutoFit/>
          </a:bodyPr>
          <a:lstStyle/>
          <a:p>
            <a:pPr>
              <a:lnSpc>
                <a:spcPct val="150000"/>
              </a:lnSpc>
            </a:pPr>
            <a:r>
              <a:rPr lang="lv-LV" sz="2500" b="1" dirty="0" smtClean="0">
                <a:solidFill>
                  <a:srgbClr val="FFFFFF"/>
                </a:solidFill>
                <a:latin typeface="Raleway "/>
                <a:cs typeface="Raleway "/>
              </a:rPr>
              <a:t>Why separate micro service?</a:t>
            </a:r>
            <a:endParaRPr lang="en-US" sz="2500" b="1" dirty="0" smtClean="0">
              <a:solidFill>
                <a:srgbClr val="FFFFFF"/>
              </a:solidFill>
              <a:latin typeface="Raleway "/>
              <a:cs typeface="Raleway "/>
            </a:endParaRPr>
          </a:p>
        </p:txBody>
      </p:sp>
      <p:sp>
        <p:nvSpPr>
          <p:cNvPr id="9" name="TextBox 8"/>
          <p:cNvSpPr txBox="1"/>
          <p:nvPr/>
        </p:nvSpPr>
        <p:spPr>
          <a:xfrm>
            <a:off x="460632" y="4145759"/>
            <a:ext cx="8521700" cy="2368597"/>
          </a:xfrm>
          <a:prstGeom prst="rect">
            <a:avLst/>
          </a:prstGeom>
          <a:noFill/>
        </p:spPr>
        <p:txBody>
          <a:bodyPr wrap="square" numCol="1" rtlCol="0">
            <a:spAutoFit/>
          </a:bodyPr>
          <a:lstStyle/>
          <a:p>
            <a:pPr marL="457200" indent="-457200">
              <a:lnSpc>
                <a:spcPct val="150000"/>
              </a:lnSpc>
              <a:buFont typeface="Arial"/>
              <a:buChar char="•"/>
            </a:pPr>
            <a:r>
              <a:rPr lang="lv-LV" sz="2500" dirty="0" smtClean="0">
                <a:solidFill>
                  <a:srgbClr val="FFFFFF"/>
                </a:solidFill>
                <a:latin typeface="Raleway "/>
                <a:cs typeface="Raleway "/>
              </a:rPr>
              <a:t>Back-office is a regular client. Many still to come.</a:t>
            </a:r>
          </a:p>
          <a:p>
            <a:pPr marL="457200" indent="-457200">
              <a:lnSpc>
                <a:spcPct val="150000"/>
              </a:lnSpc>
              <a:buFont typeface="Arial"/>
              <a:buChar char="•"/>
            </a:pPr>
            <a:r>
              <a:rPr lang="lv-LV" sz="2500" dirty="0" smtClean="0">
                <a:solidFill>
                  <a:srgbClr val="FFFFFF"/>
                </a:solidFill>
                <a:latin typeface="Raleway "/>
                <a:cs typeface="Raleway "/>
              </a:rPr>
              <a:t>Back-office is stateful</a:t>
            </a:r>
          </a:p>
          <a:p>
            <a:pPr marL="457200" indent="-457200">
              <a:lnSpc>
                <a:spcPct val="150000"/>
              </a:lnSpc>
              <a:buFont typeface="Arial"/>
              <a:buChar char="•"/>
            </a:pPr>
            <a:r>
              <a:rPr lang="lv-LV" sz="2500" dirty="0" smtClean="0">
                <a:solidFill>
                  <a:srgbClr val="FFFFFF"/>
                </a:solidFill>
                <a:latin typeface="Raleway "/>
                <a:cs typeface="Raleway "/>
              </a:rPr>
              <a:t>Back-office is server-centric, no JavaScript experience</a:t>
            </a:r>
          </a:p>
          <a:p>
            <a:pPr marL="457200" indent="-457200">
              <a:lnSpc>
                <a:spcPct val="150000"/>
              </a:lnSpc>
              <a:buFont typeface="Arial"/>
              <a:buChar char="•"/>
            </a:pPr>
            <a:r>
              <a:rPr lang="lv-LV" sz="2500" dirty="0" smtClean="0">
                <a:solidFill>
                  <a:srgbClr val="FFFFFF"/>
                </a:solidFill>
                <a:latin typeface="Raleway "/>
                <a:cs typeface="Raleway "/>
              </a:rPr>
              <a:t>Independent coding, testing &amp; deployment</a:t>
            </a:r>
            <a:endParaRPr lang="en-US" sz="2500" dirty="0" smtClean="0">
              <a:solidFill>
                <a:srgbClr val="FFFFFF"/>
              </a:solidFill>
              <a:latin typeface="Raleway "/>
              <a:cs typeface="Raleway "/>
            </a:endParaRPr>
          </a:p>
        </p:txBody>
      </p:sp>
    </p:spTree>
    <p:extLst>
      <p:ext uri="{BB962C8B-B14F-4D97-AF65-F5344CB8AC3E}">
        <p14:creationId xmlns:p14="http://schemas.microsoft.com/office/powerpoint/2010/main" val="373537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dissolv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dissolve">
                                      <p:cBhvr>
                                        <p:cTn id="17" dur="500"/>
                                        <p:tgtEl>
                                          <p:spTgt spid="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dissolve">
                                      <p:cBhvr>
                                        <p:cTn id="22" dur="500"/>
                                        <p:tgtEl>
                                          <p:spTgt spid="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dissolve">
                                      <p:cBhvr>
                                        <p:cTn id="27"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1800" y="579735"/>
            <a:ext cx="5523605" cy="553998"/>
          </a:xfrm>
          <a:prstGeom prst="rect">
            <a:avLst/>
          </a:prstGeom>
        </p:spPr>
        <p:txBody>
          <a:bodyPr wrap="none">
            <a:spAutoFit/>
          </a:bodyPr>
          <a:lstStyle/>
          <a:p>
            <a:r>
              <a:rPr lang="en-US" sz="3000" dirty="0" smtClean="0">
                <a:solidFill>
                  <a:srgbClr val="FFFFFF"/>
                </a:solidFill>
                <a:latin typeface="Raleway "/>
                <a:cs typeface="Raleway "/>
              </a:rPr>
              <a:t>“…fancy back-office application</a:t>
            </a:r>
            <a:endParaRPr lang="en-US" sz="3000" dirty="0">
              <a:solidFill>
                <a:srgbClr val="2C6E8A"/>
              </a:solidFill>
            </a:endParaRPr>
          </a:p>
        </p:txBody>
      </p:sp>
      <p:sp>
        <p:nvSpPr>
          <p:cNvPr id="9" name="TextBox 8"/>
          <p:cNvSpPr txBox="1"/>
          <p:nvPr/>
        </p:nvSpPr>
        <p:spPr>
          <a:xfrm>
            <a:off x="431800" y="1810264"/>
            <a:ext cx="6197600" cy="1618392"/>
          </a:xfrm>
          <a:prstGeom prst="rect">
            <a:avLst/>
          </a:prstGeom>
          <a:noFill/>
        </p:spPr>
        <p:txBody>
          <a:bodyPr wrap="square" numCol="1" rtlCol="0">
            <a:spAutoFit/>
          </a:bodyPr>
          <a:lstStyle/>
          <a:p>
            <a:pPr>
              <a:lnSpc>
                <a:spcPct val="150000"/>
              </a:lnSpc>
            </a:pPr>
            <a:r>
              <a:rPr lang="en-US" sz="7000" dirty="0" smtClean="0">
                <a:solidFill>
                  <a:srgbClr val="2C6E8A"/>
                </a:solidFill>
                <a:latin typeface="Raleway "/>
                <a:cs typeface="Raleway "/>
              </a:rPr>
              <a:t>Fancy UI</a:t>
            </a:r>
            <a:r>
              <a:rPr lang="en-US" sz="4000" dirty="0" smtClean="0">
                <a:solidFill>
                  <a:schemeClr val="bg1"/>
                </a:solidFill>
                <a:latin typeface="Raleway "/>
                <a:cs typeface="Raleway "/>
              </a:rPr>
              <a:t> hero is…</a:t>
            </a:r>
            <a:endParaRPr lang="en-US" sz="4000" dirty="0">
              <a:solidFill>
                <a:schemeClr val="bg1"/>
              </a:solidFill>
              <a:latin typeface="Raleway "/>
              <a:cs typeface="Raleway "/>
            </a:endParaRPr>
          </a:p>
        </p:txBody>
      </p:sp>
      <p:pic>
        <p:nvPicPr>
          <p:cNvPr id="2" name="Picture 1"/>
          <p:cNvPicPr>
            <a:picLocks noChangeAspect="1"/>
          </p:cNvPicPr>
          <p:nvPr/>
        </p:nvPicPr>
        <p:blipFill>
          <a:blip r:embed="rId3" cstate="screen">
            <a:lum bright="70000" contrast="-70000"/>
            <a:extLst>
              <a:ext uri="{28A0092B-C50C-407E-A947-70E740481C1C}">
                <a14:useLocalDpi xmlns:a14="http://schemas.microsoft.com/office/drawing/2010/main"/>
              </a:ext>
            </a:extLst>
          </a:blip>
          <a:stretch>
            <a:fillRect/>
          </a:stretch>
        </p:blipFill>
        <p:spPr>
          <a:xfrm>
            <a:off x="4229100" y="3530256"/>
            <a:ext cx="3172056" cy="768470"/>
          </a:xfrm>
          <a:prstGeom prst="rect">
            <a:avLst/>
          </a:prstGeom>
        </p:spPr>
      </p:pic>
      <p:sp>
        <p:nvSpPr>
          <p:cNvPr id="10" name="TextBox 9"/>
          <p:cNvSpPr txBox="1"/>
          <p:nvPr/>
        </p:nvSpPr>
        <p:spPr>
          <a:xfrm>
            <a:off x="431800" y="4382528"/>
            <a:ext cx="8293100" cy="964367"/>
          </a:xfrm>
          <a:prstGeom prst="rect">
            <a:avLst/>
          </a:prstGeom>
          <a:noFill/>
        </p:spPr>
        <p:txBody>
          <a:bodyPr wrap="square" numCol="1" rtlCol="0">
            <a:spAutoFit/>
          </a:bodyPr>
          <a:lstStyle/>
          <a:p>
            <a:pPr>
              <a:lnSpc>
                <a:spcPct val="150000"/>
              </a:lnSpc>
            </a:pPr>
            <a:r>
              <a:rPr lang="en-US" sz="4000" dirty="0" smtClean="0">
                <a:solidFill>
                  <a:schemeClr val="bg1"/>
                </a:solidFill>
                <a:latin typeface="Raleway "/>
                <a:cs typeface="Raleway "/>
              </a:rPr>
              <a:t>…because it’s Java conference</a:t>
            </a:r>
            <a:endParaRPr lang="en-US" sz="4000" dirty="0">
              <a:solidFill>
                <a:schemeClr val="bg1"/>
              </a:solidFill>
              <a:latin typeface="Raleway "/>
              <a:cs typeface="Raleway "/>
            </a:endParaRPr>
          </a:p>
        </p:txBody>
      </p:sp>
    </p:spTree>
    <p:extLst>
      <p:ext uri="{BB962C8B-B14F-4D97-AF65-F5344CB8AC3E}">
        <p14:creationId xmlns:p14="http://schemas.microsoft.com/office/powerpoint/2010/main" val="1087857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401150" y="2764207"/>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cxnSp>
        <p:nvCxnSpPr>
          <p:cNvPr id="7" name="Straight Connector 6"/>
          <p:cNvCxnSpPr>
            <a:stCxn id="4" idx="2"/>
            <a:endCxn id="14" idx="1"/>
          </p:cNvCxnSpPr>
          <p:nvPr/>
        </p:nvCxnSpPr>
        <p:spPr>
          <a:xfrm>
            <a:off x="4367575" y="3622863"/>
            <a:ext cx="0"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97398" y="2361765"/>
            <a:ext cx="1729241" cy="86289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9183" y="4492437"/>
            <a:ext cx="1646142" cy="851685"/>
          </a:xfrm>
          <a:prstGeom prst="rect">
            <a:avLst/>
          </a:prstGeom>
        </p:spPr>
      </p:pic>
      <p:sp>
        <p:nvSpPr>
          <p:cNvPr id="14" name="Can 13"/>
          <p:cNvSpPr/>
          <p:nvPr/>
        </p:nvSpPr>
        <p:spPr>
          <a:xfrm>
            <a:off x="3836738" y="4492436"/>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Relational DB</a:t>
            </a:r>
            <a:endParaRPr lang="en-US" sz="1400" dirty="0">
              <a:latin typeface="Raleway"/>
              <a:cs typeface="Raleway"/>
            </a:endParaRPr>
          </a:p>
        </p:txBody>
      </p:sp>
      <p:sp>
        <p:nvSpPr>
          <p:cNvPr id="21" name="Oval 20"/>
          <p:cNvSpPr/>
          <p:nvPr/>
        </p:nvSpPr>
        <p:spPr>
          <a:xfrm>
            <a:off x="4291375" y="2209366"/>
            <a:ext cx="152400" cy="152400"/>
          </a:xfrm>
          <a:prstGeom prst="ellipse">
            <a:avLst/>
          </a:prstGeom>
          <a:solidFill>
            <a:srgbClr val="265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c 21"/>
          <p:cNvSpPr/>
          <p:nvPr/>
        </p:nvSpPr>
        <p:spPr>
          <a:xfrm rot="8100000">
            <a:off x="4187349" y="2092640"/>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endCxn id="4" idx="0"/>
          </p:cNvCxnSpPr>
          <p:nvPr/>
        </p:nvCxnSpPr>
        <p:spPr>
          <a:xfrm>
            <a:off x="4367575" y="2527743"/>
            <a:ext cx="0" cy="236464"/>
          </a:xfrm>
          <a:prstGeom prst="line">
            <a:avLst/>
          </a:prstGeom>
          <a:noFill/>
          <a:ln>
            <a:solidFill>
              <a:schemeClr val="bg1"/>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sp>
        <p:nvSpPr>
          <p:cNvPr id="16" name="Rounded Rectangle 15"/>
          <p:cNvSpPr/>
          <p:nvPr/>
        </p:nvSpPr>
        <p:spPr>
          <a:xfrm>
            <a:off x="3401150" y="730004"/>
            <a:ext cx="1932849" cy="858656"/>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Back-Office</a:t>
            </a:r>
            <a:endParaRPr lang="en-US" sz="1400" dirty="0">
              <a:latin typeface="Raleway"/>
              <a:cs typeface="Raleway"/>
            </a:endParaRPr>
          </a:p>
        </p:txBody>
      </p:sp>
      <p:cxnSp>
        <p:nvCxnSpPr>
          <p:cNvPr id="17" name="Straight Connector 16"/>
          <p:cNvCxnSpPr>
            <a:stCxn id="16" idx="2"/>
            <a:endCxn id="21" idx="0"/>
          </p:cNvCxnSpPr>
          <p:nvPr/>
        </p:nvCxnSpPr>
        <p:spPr>
          <a:xfrm>
            <a:off x="4367575" y="1588660"/>
            <a:ext cx="0" cy="6207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897015" y="853205"/>
            <a:ext cx="535530" cy="545619"/>
          </a:xfrm>
          <a:prstGeom prst="rect">
            <a:avLst/>
          </a:prstGeom>
        </p:spPr>
      </p:pic>
      <p:sp>
        <p:nvSpPr>
          <p:cNvPr id="18" name="Rounded Rectangle 17"/>
          <p:cNvSpPr/>
          <p:nvPr/>
        </p:nvSpPr>
        <p:spPr>
          <a:xfrm>
            <a:off x="1776344" y="489898"/>
            <a:ext cx="5379624" cy="5471313"/>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81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600" y="294501"/>
            <a:ext cx="6325960" cy="553998"/>
          </a:xfrm>
          <a:prstGeom prst="rect">
            <a:avLst/>
          </a:prstGeom>
          <a:noFill/>
        </p:spPr>
        <p:txBody>
          <a:bodyPr wrap="none" rtlCol="0">
            <a:spAutoFit/>
          </a:bodyPr>
          <a:lstStyle/>
          <a:p>
            <a:r>
              <a:rPr lang="en-US" sz="3000" dirty="0" smtClean="0">
                <a:solidFill>
                  <a:schemeClr val="bg1"/>
                </a:solidFill>
                <a:latin typeface="Raleway"/>
                <a:cs typeface="Raleway"/>
              </a:rPr>
              <a:t>Internal Loan Underwriting System</a:t>
            </a:r>
            <a:endParaRPr lang="en-US" sz="3000" dirty="0">
              <a:solidFill>
                <a:schemeClr val="bg1"/>
              </a:solidFill>
              <a:latin typeface="Raleway"/>
              <a:cs typeface="Raleway"/>
            </a:endParaRPr>
          </a:p>
        </p:txBody>
      </p:sp>
      <p:cxnSp>
        <p:nvCxnSpPr>
          <p:cNvPr id="7" name="Straight Connector 6"/>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5600" y="1155394"/>
            <a:ext cx="8521700" cy="1791516"/>
          </a:xfrm>
          <a:prstGeom prst="rect">
            <a:avLst/>
          </a:prstGeom>
          <a:noFill/>
        </p:spPr>
        <p:txBody>
          <a:bodyPr wrap="square" numCol="1" rtlCol="0">
            <a:spAutoFit/>
          </a:bodyPr>
          <a:lstStyle/>
          <a:p>
            <a:pPr>
              <a:lnSpc>
                <a:spcPct val="150000"/>
              </a:lnSpc>
            </a:pPr>
            <a:r>
              <a:rPr lang="en-US" sz="2500" b="1" dirty="0" smtClean="0">
                <a:solidFill>
                  <a:srgbClr val="FFFFFF"/>
                </a:solidFill>
                <a:latin typeface="Raleway "/>
                <a:cs typeface="Raleway "/>
              </a:rPr>
              <a:t>Requirement </a:t>
            </a:r>
            <a:r>
              <a:rPr lang="ru-RU" sz="2500" b="1" dirty="0" smtClean="0">
                <a:solidFill>
                  <a:srgbClr val="FFFFFF"/>
                </a:solidFill>
                <a:latin typeface="Raleway "/>
                <a:cs typeface="Raleway "/>
              </a:rPr>
              <a:t>№</a:t>
            </a:r>
            <a:r>
              <a:rPr lang="lv-LV" sz="2500" b="1" dirty="0" smtClean="0">
                <a:solidFill>
                  <a:srgbClr val="FFFFFF"/>
                </a:solidFill>
                <a:latin typeface="Raleway "/>
                <a:cs typeface="Raleway "/>
              </a:rPr>
              <a:t>3</a:t>
            </a:r>
            <a:endParaRPr lang="en-US" sz="2500" b="1" dirty="0" smtClean="0">
              <a:solidFill>
                <a:srgbClr val="FFFFFF"/>
              </a:solidFill>
              <a:latin typeface="Raleway "/>
              <a:cs typeface="Raleway "/>
            </a:endParaRPr>
          </a:p>
          <a:p>
            <a:pPr>
              <a:lnSpc>
                <a:spcPct val="150000"/>
              </a:lnSpc>
            </a:pPr>
            <a:r>
              <a:rPr lang="en-US" sz="2500" dirty="0">
                <a:solidFill>
                  <a:srgbClr val="FFFFFF"/>
                </a:solidFill>
                <a:latin typeface="Raleway "/>
                <a:cs typeface="Raleway "/>
              </a:rPr>
              <a:t>Collect credit history from various </a:t>
            </a:r>
            <a:r>
              <a:rPr lang="en-US" sz="2500" dirty="0" smtClean="0">
                <a:solidFill>
                  <a:srgbClr val="FFFFFF"/>
                </a:solidFill>
                <a:latin typeface="Raleway "/>
                <a:cs typeface="Raleway "/>
              </a:rPr>
              <a:t>3</a:t>
            </a:r>
            <a:r>
              <a:rPr lang="en-US" sz="2500" baseline="30000" dirty="0" smtClean="0">
                <a:solidFill>
                  <a:srgbClr val="FFFFFF"/>
                </a:solidFill>
                <a:latin typeface="Raleway "/>
                <a:cs typeface="Raleway "/>
              </a:rPr>
              <a:t>rd</a:t>
            </a:r>
            <a:r>
              <a:rPr lang="en-US" sz="2500" dirty="0" smtClean="0">
                <a:solidFill>
                  <a:srgbClr val="FFFFFF"/>
                </a:solidFill>
                <a:latin typeface="Raleway "/>
                <a:cs typeface="Raleway "/>
              </a:rPr>
              <a:t> party </a:t>
            </a:r>
            <a:r>
              <a:rPr lang="en-US" sz="2500" dirty="0">
                <a:solidFill>
                  <a:srgbClr val="FFFFFF"/>
                </a:solidFill>
                <a:latin typeface="Raleway "/>
                <a:cs typeface="Raleway "/>
              </a:rPr>
              <a:t>providers in </a:t>
            </a:r>
            <a:r>
              <a:rPr lang="en-US" sz="2500" dirty="0" smtClean="0">
                <a:solidFill>
                  <a:srgbClr val="FFFFFF"/>
                </a:solidFill>
                <a:latin typeface="Raleway "/>
                <a:cs typeface="Raleway "/>
              </a:rPr>
              <a:t>parallel.</a:t>
            </a:r>
          </a:p>
        </p:txBody>
      </p:sp>
      <p:sp>
        <p:nvSpPr>
          <p:cNvPr id="9" name="TextBox 8"/>
          <p:cNvSpPr txBox="1"/>
          <p:nvPr/>
        </p:nvSpPr>
        <p:spPr>
          <a:xfrm>
            <a:off x="355600" y="3405767"/>
            <a:ext cx="8521700" cy="637354"/>
          </a:xfrm>
          <a:prstGeom prst="rect">
            <a:avLst/>
          </a:prstGeom>
          <a:noFill/>
        </p:spPr>
        <p:txBody>
          <a:bodyPr wrap="square" numCol="1" rtlCol="0">
            <a:spAutoFit/>
          </a:bodyPr>
          <a:lstStyle/>
          <a:p>
            <a:pPr>
              <a:lnSpc>
                <a:spcPct val="150000"/>
              </a:lnSpc>
            </a:pPr>
            <a:r>
              <a:rPr lang="lv-LV" sz="2500" b="1" dirty="0" smtClean="0">
                <a:solidFill>
                  <a:srgbClr val="FFFFFF"/>
                </a:solidFill>
                <a:latin typeface="Raleway "/>
                <a:cs typeface="Raleway "/>
              </a:rPr>
              <a:t>Why separate micro service?</a:t>
            </a:r>
            <a:endParaRPr lang="en-US" sz="2500" b="1" dirty="0" smtClean="0">
              <a:solidFill>
                <a:srgbClr val="FFFFFF"/>
              </a:solidFill>
              <a:latin typeface="Raleway "/>
              <a:cs typeface="Raleway "/>
            </a:endParaRPr>
          </a:p>
        </p:txBody>
      </p:sp>
      <p:sp>
        <p:nvSpPr>
          <p:cNvPr id="10" name="TextBox 9"/>
          <p:cNvSpPr txBox="1"/>
          <p:nvPr/>
        </p:nvSpPr>
        <p:spPr>
          <a:xfrm>
            <a:off x="460632" y="4145759"/>
            <a:ext cx="8521700" cy="2368597"/>
          </a:xfrm>
          <a:prstGeom prst="rect">
            <a:avLst/>
          </a:prstGeom>
          <a:noFill/>
        </p:spPr>
        <p:txBody>
          <a:bodyPr wrap="square" numCol="1" rtlCol="0">
            <a:spAutoFit/>
          </a:bodyPr>
          <a:lstStyle/>
          <a:p>
            <a:pPr marL="457200" indent="-457200">
              <a:lnSpc>
                <a:spcPct val="150000"/>
              </a:lnSpc>
              <a:buFont typeface="Arial"/>
              <a:buChar char="•"/>
            </a:pPr>
            <a:r>
              <a:rPr lang="lv-LV" sz="2500" dirty="0" smtClean="0">
                <a:solidFill>
                  <a:srgbClr val="FFFFFF"/>
                </a:solidFill>
                <a:latin typeface="Raleway "/>
                <a:cs typeface="Raleway "/>
              </a:rPr>
              <a:t>SRP!</a:t>
            </a:r>
          </a:p>
          <a:p>
            <a:pPr marL="457200" indent="-457200">
              <a:lnSpc>
                <a:spcPct val="150000"/>
              </a:lnSpc>
              <a:buFont typeface="Arial"/>
              <a:buChar char="•"/>
            </a:pPr>
            <a:r>
              <a:rPr lang="lv-LV" sz="2500" dirty="0" smtClean="0">
                <a:solidFill>
                  <a:srgbClr val="FFFFFF"/>
                </a:solidFill>
                <a:latin typeface="Raleway "/>
                <a:cs typeface="Raleway "/>
              </a:rPr>
              <a:t>We have a team of Scala enthusiasts</a:t>
            </a:r>
          </a:p>
          <a:p>
            <a:pPr marL="457200" indent="-457200">
              <a:lnSpc>
                <a:spcPct val="150000"/>
              </a:lnSpc>
              <a:buFont typeface="Arial"/>
              <a:buChar char="•"/>
            </a:pPr>
            <a:r>
              <a:rPr lang="lv-LV" sz="2500" dirty="0" smtClean="0">
                <a:solidFill>
                  <a:srgbClr val="FFFFFF"/>
                </a:solidFill>
                <a:latin typeface="Raleway "/>
                <a:cs typeface="Raleway "/>
              </a:rPr>
              <a:t>Operations must self-heal in case of failure – Akka</a:t>
            </a:r>
          </a:p>
          <a:p>
            <a:pPr marL="457200" indent="-457200">
              <a:lnSpc>
                <a:spcPct val="150000"/>
              </a:lnSpc>
              <a:buFont typeface="Arial"/>
              <a:buChar char="•"/>
            </a:pPr>
            <a:r>
              <a:rPr lang="lv-LV" sz="2500" dirty="0">
                <a:solidFill>
                  <a:srgbClr val="FFFFFF"/>
                </a:solidFill>
                <a:latin typeface="Raleway "/>
                <a:cs typeface="Raleway "/>
              </a:rPr>
              <a:t>Independent coding, testing &amp; deployment</a:t>
            </a:r>
            <a:endParaRPr lang="en-US" sz="2500" dirty="0">
              <a:solidFill>
                <a:srgbClr val="FFFFFF"/>
              </a:solidFill>
              <a:latin typeface="Raleway "/>
              <a:cs typeface="Raleway "/>
            </a:endParaRPr>
          </a:p>
        </p:txBody>
      </p:sp>
    </p:spTree>
    <p:extLst>
      <p:ext uri="{BB962C8B-B14F-4D97-AF65-F5344CB8AC3E}">
        <p14:creationId xmlns:p14="http://schemas.microsoft.com/office/powerpoint/2010/main" val="334137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dissolv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dissolv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dissolv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1621396" y="5160810"/>
            <a:ext cx="184666" cy="369332"/>
          </a:xfrm>
          <a:prstGeom prst="rect">
            <a:avLst/>
          </a:prstGeom>
          <a:noFill/>
        </p:spPr>
        <p:txBody>
          <a:bodyPr wrap="none" rtlCol="0">
            <a:spAutoFit/>
          </a:bodyPr>
          <a:lstStyle/>
          <a:p>
            <a:endParaRPr lang="en-US" dirty="0"/>
          </a:p>
        </p:txBody>
      </p:sp>
      <p:sp>
        <p:nvSpPr>
          <p:cNvPr id="13" name="Rounded Rectangle 12"/>
          <p:cNvSpPr/>
          <p:nvPr/>
        </p:nvSpPr>
        <p:spPr>
          <a:xfrm>
            <a:off x="4999306" y="4161073"/>
            <a:ext cx="4483792" cy="2715504"/>
          </a:xfrm>
          <a:prstGeom prst="roundRect">
            <a:avLst/>
          </a:prstGeom>
          <a:solidFill>
            <a:schemeClr val="tx1">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4729066" y="3971933"/>
            <a:ext cx="4118960" cy="2606425"/>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r">
              <a:lnSpc>
                <a:spcPct val="160000"/>
              </a:lnSpc>
            </a:pPr>
            <a:r>
              <a:rPr lang="en-US" sz="3500" b="1" dirty="0" err="1" smtClean="0">
                <a:solidFill>
                  <a:schemeClr val="bg1"/>
                </a:solidFill>
                <a:latin typeface="Raleway"/>
                <a:cs typeface="Raleway"/>
              </a:rPr>
              <a:t>Eduards</a:t>
            </a:r>
            <a:r>
              <a:rPr lang="en-US" sz="3500" b="1" dirty="0" smtClean="0">
                <a:solidFill>
                  <a:schemeClr val="bg1"/>
                </a:solidFill>
                <a:latin typeface="Raleway"/>
                <a:cs typeface="Raleway"/>
              </a:rPr>
              <a:t> </a:t>
            </a:r>
            <a:r>
              <a:rPr lang="en-US" sz="3500" b="1" dirty="0" err="1" smtClean="0">
                <a:solidFill>
                  <a:schemeClr val="bg1"/>
                </a:solidFill>
                <a:latin typeface="Raleway"/>
                <a:cs typeface="Raleway"/>
              </a:rPr>
              <a:t>Sizovs</a:t>
            </a:r>
            <a:endParaRPr lang="en-US" sz="3500" b="1" dirty="0" smtClean="0">
              <a:solidFill>
                <a:schemeClr val="bg1"/>
              </a:solidFill>
              <a:latin typeface="Raleway"/>
              <a:cs typeface="Raleway"/>
            </a:endParaRPr>
          </a:p>
          <a:p>
            <a:pPr algn="r">
              <a:lnSpc>
                <a:spcPct val="160000"/>
              </a:lnSpc>
            </a:pPr>
            <a:r>
              <a:rPr lang="en-US" sz="2000" dirty="0" err="1" smtClean="0">
                <a:solidFill>
                  <a:schemeClr val="bg1"/>
                </a:solidFill>
                <a:latin typeface="Raleway"/>
                <a:cs typeface="Raleway"/>
              </a:rPr>
              <a:t>eduards.sizovs@gmail.com</a:t>
            </a:r>
            <a:endParaRPr lang="en-US" sz="2000" dirty="0" smtClean="0">
              <a:solidFill>
                <a:schemeClr val="bg1"/>
              </a:solidFill>
              <a:latin typeface="Raleway"/>
              <a:cs typeface="Raleway"/>
            </a:endParaRPr>
          </a:p>
          <a:p>
            <a:pPr algn="r">
              <a:lnSpc>
                <a:spcPct val="160000"/>
              </a:lnSpc>
            </a:pPr>
            <a:r>
              <a:rPr lang="en-US" sz="2000" dirty="0" err="1" smtClean="0">
                <a:solidFill>
                  <a:schemeClr val="bg1"/>
                </a:solidFill>
                <a:latin typeface="Raleway"/>
                <a:cs typeface="Raleway"/>
              </a:rPr>
              <a:t>www.linkedin.com</a:t>
            </a:r>
            <a:r>
              <a:rPr lang="en-US" sz="2000" dirty="0">
                <a:solidFill>
                  <a:schemeClr val="bg1"/>
                </a:solidFill>
                <a:latin typeface="Raleway"/>
                <a:cs typeface="Raleway"/>
              </a:rPr>
              <a:t>/in/</a:t>
            </a:r>
            <a:r>
              <a:rPr lang="en-US" sz="2000" dirty="0" err="1" smtClean="0">
                <a:solidFill>
                  <a:schemeClr val="bg1"/>
                </a:solidFill>
                <a:latin typeface="Raleway"/>
                <a:cs typeface="Raleway"/>
              </a:rPr>
              <a:t>eduardsi</a:t>
            </a:r>
            <a:r>
              <a:rPr lang="en-US" sz="2000" dirty="0" smtClean="0">
                <a:solidFill>
                  <a:schemeClr val="bg1"/>
                </a:solidFill>
                <a:latin typeface="Raleway"/>
                <a:cs typeface="Raleway"/>
              </a:rPr>
              <a:t> </a:t>
            </a:r>
          </a:p>
          <a:p>
            <a:pPr algn="r">
              <a:lnSpc>
                <a:spcPct val="160000"/>
              </a:lnSpc>
            </a:pPr>
            <a:r>
              <a:rPr lang="en-US" sz="2000" dirty="0" smtClean="0">
                <a:solidFill>
                  <a:schemeClr val="bg1"/>
                </a:solidFill>
                <a:latin typeface="Raleway"/>
                <a:cs typeface="Raleway"/>
              </a:rPr>
              <a:t>@</a:t>
            </a:r>
            <a:r>
              <a:rPr lang="en-US" sz="2000" dirty="0" err="1" smtClean="0">
                <a:solidFill>
                  <a:schemeClr val="bg1"/>
                </a:solidFill>
                <a:latin typeface="Raleway"/>
                <a:cs typeface="Raleway"/>
              </a:rPr>
              <a:t>eduardsi</a:t>
            </a:r>
            <a:r>
              <a:rPr lang="en-US" sz="2000" dirty="0" smtClean="0">
                <a:solidFill>
                  <a:schemeClr val="bg1"/>
                </a:solidFill>
                <a:latin typeface="Raleway"/>
                <a:cs typeface="Raleway"/>
              </a:rPr>
              <a:t> on Twitter</a:t>
            </a:r>
            <a:endParaRPr lang="en-US" sz="2000" dirty="0">
              <a:solidFill>
                <a:schemeClr val="bg1"/>
              </a:solidFill>
              <a:latin typeface="Raleway"/>
              <a:cs typeface="Raleway"/>
            </a:endParaRPr>
          </a:p>
        </p:txBody>
      </p:sp>
      <p:sp>
        <p:nvSpPr>
          <p:cNvPr id="10" name="Rectangle 9"/>
          <p:cNvSpPr/>
          <p:nvPr/>
        </p:nvSpPr>
        <p:spPr>
          <a:xfrm>
            <a:off x="0" y="274638"/>
            <a:ext cx="9144000" cy="1238479"/>
          </a:xfrm>
          <a:prstGeom prst="rect">
            <a:avLst/>
          </a:prstGeom>
          <a:solidFill>
            <a:schemeClr val="tx1">
              <a:alpha val="14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08089" y="274638"/>
            <a:ext cx="7001437" cy="1143000"/>
          </a:xfrm>
        </p:spPr>
        <p:txBody>
          <a:bodyPr/>
          <a:lstStyle/>
          <a:p>
            <a:r>
              <a:rPr lang="en-US" b="1" dirty="0" smtClean="0">
                <a:solidFill>
                  <a:srgbClr val="FFFFFF"/>
                </a:solidFill>
                <a:latin typeface="Raleway Thin"/>
              </a:rPr>
              <a:t>Who is broadcasting?</a:t>
            </a:r>
            <a:endParaRPr lang="en-US" b="1" dirty="0">
              <a:solidFill>
                <a:srgbClr val="FFFFFF"/>
              </a:solidFill>
              <a:latin typeface="Raleway Thin"/>
            </a:endParaRPr>
          </a:p>
        </p:txBody>
      </p:sp>
    </p:spTree>
    <p:extLst>
      <p:ext uri="{BB962C8B-B14F-4D97-AF65-F5344CB8AC3E}">
        <p14:creationId xmlns:p14="http://schemas.microsoft.com/office/powerpoint/2010/main" val="3918107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4072758" y="2764460"/>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cxnSp>
        <p:nvCxnSpPr>
          <p:cNvPr id="7" name="Straight Connector 6"/>
          <p:cNvCxnSpPr>
            <a:stCxn id="4" idx="2"/>
            <a:endCxn id="14" idx="1"/>
          </p:cNvCxnSpPr>
          <p:nvPr/>
        </p:nvCxnSpPr>
        <p:spPr>
          <a:xfrm>
            <a:off x="5039183" y="3623116"/>
            <a:ext cx="0"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269006" y="2362018"/>
            <a:ext cx="1729241" cy="86289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10791" y="4492690"/>
            <a:ext cx="1646142" cy="851685"/>
          </a:xfrm>
          <a:prstGeom prst="rect">
            <a:avLst/>
          </a:prstGeom>
        </p:spPr>
      </p:pic>
      <p:sp>
        <p:nvSpPr>
          <p:cNvPr id="14" name="Can 13"/>
          <p:cNvSpPr/>
          <p:nvPr/>
        </p:nvSpPr>
        <p:spPr>
          <a:xfrm>
            <a:off x="4508346" y="4492689"/>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Relational DB</a:t>
            </a:r>
            <a:endParaRPr lang="en-US" sz="1400" dirty="0">
              <a:latin typeface="Raleway"/>
              <a:cs typeface="Raleway"/>
            </a:endParaRPr>
          </a:p>
        </p:txBody>
      </p:sp>
      <p:sp>
        <p:nvSpPr>
          <p:cNvPr id="21" name="Oval 20"/>
          <p:cNvSpPr/>
          <p:nvPr/>
        </p:nvSpPr>
        <p:spPr>
          <a:xfrm>
            <a:off x="4962983" y="2209619"/>
            <a:ext cx="152400" cy="152400"/>
          </a:xfrm>
          <a:prstGeom prst="ellipse">
            <a:avLst/>
          </a:prstGeom>
          <a:solidFill>
            <a:srgbClr val="265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Arc 21"/>
          <p:cNvSpPr/>
          <p:nvPr/>
        </p:nvSpPr>
        <p:spPr>
          <a:xfrm rot="8100000">
            <a:off x="4858957" y="2092893"/>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4" name="Straight Connector 23"/>
          <p:cNvCxnSpPr>
            <a:endCxn id="4" idx="0"/>
          </p:cNvCxnSpPr>
          <p:nvPr/>
        </p:nvCxnSpPr>
        <p:spPr>
          <a:xfrm>
            <a:off x="5039183" y="2527996"/>
            <a:ext cx="0" cy="236464"/>
          </a:xfrm>
          <a:prstGeom prst="line">
            <a:avLst/>
          </a:prstGeom>
          <a:noFill/>
          <a:ln>
            <a:solidFill>
              <a:schemeClr val="bg1"/>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sp>
        <p:nvSpPr>
          <p:cNvPr id="16" name="Rounded Rectangle 15"/>
          <p:cNvSpPr/>
          <p:nvPr/>
        </p:nvSpPr>
        <p:spPr>
          <a:xfrm>
            <a:off x="4072758" y="730257"/>
            <a:ext cx="1932849" cy="858656"/>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Back-Office</a:t>
            </a:r>
            <a:endParaRPr lang="en-US" sz="1400" dirty="0">
              <a:latin typeface="Raleway"/>
              <a:cs typeface="Raleway"/>
            </a:endParaRPr>
          </a:p>
        </p:txBody>
      </p:sp>
      <p:cxnSp>
        <p:nvCxnSpPr>
          <p:cNvPr id="17" name="Straight Connector 16"/>
          <p:cNvCxnSpPr>
            <a:stCxn id="16" idx="2"/>
            <a:endCxn id="21" idx="0"/>
          </p:cNvCxnSpPr>
          <p:nvPr/>
        </p:nvCxnSpPr>
        <p:spPr>
          <a:xfrm>
            <a:off x="5039183" y="1588913"/>
            <a:ext cx="0" cy="6207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568623" y="853458"/>
            <a:ext cx="535530" cy="545619"/>
          </a:xfrm>
          <a:prstGeom prst="rect">
            <a:avLst/>
          </a:prstGeom>
        </p:spPr>
      </p:pic>
      <p:sp>
        <p:nvSpPr>
          <p:cNvPr id="18" name="Rounded Rectangle 17"/>
          <p:cNvSpPr/>
          <p:nvPr/>
        </p:nvSpPr>
        <p:spPr>
          <a:xfrm>
            <a:off x="1087906" y="2776627"/>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Credit History Collector</a:t>
            </a:r>
            <a:endParaRPr lang="en-US" sz="1400" dirty="0">
              <a:latin typeface="Raleway"/>
              <a:cs typeface="Raleway"/>
            </a:endParaRPr>
          </a:p>
        </p:txBody>
      </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763487" y="2606533"/>
            <a:ext cx="303762" cy="494458"/>
          </a:xfrm>
          <a:prstGeom prst="rect">
            <a:avLst/>
          </a:prstGeom>
        </p:spPr>
      </p:pic>
      <p:cxnSp>
        <p:nvCxnSpPr>
          <p:cNvPr id="20" name="Straight Connector 19"/>
          <p:cNvCxnSpPr>
            <a:stCxn id="4" idx="1"/>
            <a:endCxn id="18" idx="3"/>
          </p:cNvCxnSpPr>
          <p:nvPr/>
        </p:nvCxnSpPr>
        <p:spPr>
          <a:xfrm flipH="1">
            <a:off x="3020755" y="3193788"/>
            <a:ext cx="1052003" cy="1216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25" name="Picture 24"/>
          <p:cNvPicPr>
            <a:picLocks noChangeAspect="1"/>
          </p:cNvPicPr>
          <p:nvPr/>
        </p:nvPicPr>
        <p:blipFill rotWithShape="1">
          <a:blip r:embed="rId6" cstate="screen">
            <a:lum bright="70000" contrast="-70000"/>
            <a:extLst>
              <a:ext uri="{28A0092B-C50C-407E-A947-70E740481C1C}">
                <a14:useLocalDpi xmlns:a14="http://schemas.microsoft.com/office/drawing/2010/main"/>
              </a:ext>
            </a:extLst>
          </a:blip>
          <a:srcRect/>
          <a:stretch/>
        </p:blipFill>
        <p:spPr>
          <a:xfrm>
            <a:off x="1969369" y="2623262"/>
            <a:ext cx="728123" cy="282396"/>
          </a:xfrm>
          <a:prstGeom prst="rect">
            <a:avLst/>
          </a:prstGeom>
        </p:spPr>
      </p:pic>
    </p:spTree>
    <p:extLst>
      <p:ext uri="{BB962C8B-B14F-4D97-AF65-F5344CB8AC3E}">
        <p14:creationId xmlns:p14="http://schemas.microsoft.com/office/powerpoint/2010/main" val="262774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600" y="294501"/>
            <a:ext cx="6325960" cy="553998"/>
          </a:xfrm>
          <a:prstGeom prst="rect">
            <a:avLst/>
          </a:prstGeom>
          <a:noFill/>
        </p:spPr>
        <p:txBody>
          <a:bodyPr wrap="none" rtlCol="0">
            <a:spAutoFit/>
          </a:bodyPr>
          <a:lstStyle/>
          <a:p>
            <a:r>
              <a:rPr lang="en-US" sz="3000" dirty="0" smtClean="0">
                <a:solidFill>
                  <a:schemeClr val="bg1"/>
                </a:solidFill>
                <a:latin typeface="Raleway"/>
                <a:cs typeface="Raleway"/>
              </a:rPr>
              <a:t>Internal Loan Underwriting System</a:t>
            </a:r>
            <a:endParaRPr lang="en-US" sz="3000" dirty="0">
              <a:solidFill>
                <a:schemeClr val="bg1"/>
              </a:solidFill>
              <a:latin typeface="Raleway"/>
              <a:cs typeface="Raleway"/>
            </a:endParaRPr>
          </a:p>
        </p:txBody>
      </p:sp>
      <p:cxnSp>
        <p:nvCxnSpPr>
          <p:cNvPr id="7" name="Straight Connector 6"/>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5600" y="1155394"/>
            <a:ext cx="8521700" cy="1791516"/>
          </a:xfrm>
          <a:prstGeom prst="rect">
            <a:avLst/>
          </a:prstGeom>
          <a:noFill/>
        </p:spPr>
        <p:txBody>
          <a:bodyPr wrap="square" numCol="1" rtlCol="0">
            <a:spAutoFit/>
          </a:bodyPr>
          <a:lstStyle/>
          <a:p>
            <a:pPr>
              <a:lnSpc>
                <a:spcPct val="150000"/>
              </a:lnSpc>
            </a:pPr>
            <a:r>
              <a:rPr lang="en-US" sz="2500" b="1" dirty="0" smtClean="0">
                <a:solidFill>
                  <a:srgbClr val="FFFFFF"/>
                </a:solidFill>
                <a:latin typeface="Raleway "/>
                <a:cs typeface="Raleway "/>
              </a:rPr>
              <a:t>Requirement </a:t>
            </a:r>
            <a:r>
              <a:rPr lang="ru-RU" sz="2500" b="1" dirty="0" smtClean="0">
                <a:solidFill>
                  <a:srgbClr val="FFFFFF"/>
                </a:solidFill>
                <a:latin typeface="Raleway "/>
                <a:cs typeface="Raleway "/>
              </a:rPr>
              <a:t>№</a:t>
            </a:r>
            <a:r>
              <a:rPr lang="lv-LV" sz="2500" b="1" dirty="0" smtClean="0">
                <a:solidFill>
                  <a:srgbClr val="FFFFFF"/>
                </a:solidFill>
                <a:latin typeface="Raleway "/>
                <a:cs typeface="Raleway "/>
              </a:rPr>
              <a:t>4</a:t>
            </a:r>
            <a:endParaRPr lang="en-US" sz="2500" b="1" dirty="0" smtClean="0">
              <a:solidFill>
                <a:srgbClr val="FFFFFF"/>
              </a:solidFill>
              <a:latin typeface="Raleway "/>
              <a:cs typeface="Raleway "/>
            </a:endParaRPr>
          </a:p>
          <a:p>
            <a:pPr>
              <a:lnSpc>
                <a:spcPct val="150000"/>
              </a:lnSpc>
            </a:pPr>
            <a:r>
              <a:rPr lang="lv-LV" sz="2500" dirty="0" smtClean="0">
                <a:solidFill>
                  <a:srgbClr val="FFFFFF"/>
                </a:solidFill>
                <a:latin typeface="Raleway "/>
                <a:cs typeface="Raleway "/>
              </a:rPr>
              <a:t>Project codename </a:t>
            </a:r>
            <a:r>
              <a:rPr lang="ru-RU" sz="2500" dirty="0">
                <a:solidFill>
                  <a:srgbClr val="FFFFFF"/>
                </a:solidFill>
                <a:latin typeface="Raleway "/>
                <a:cs typeface="Raleway "/>
              </a:rPr>
              <a:t>«</a:t>
            </a:r>
            <a:r>
              <a:rPr lang="en-US" sz="2500" dirty="0" smtClean="0">
                <a:solidFill>
                  <a:srgbClr val="FFFFFF"/>
                </a:solidFill>
                <a:latin typeface="Raleway "/>
                <a:cs typeface="Raleway "/>
              </a:rPr>
              <a:t>CHNAPI</a:t>
            </a:r>
            <a:r>
              <a:rPr lang="ru-RU" sz="2500" dirty="0" smtClean="0">
                <a:solidFill>
                  <a:srgbClr val="FFFFFF"/>
                </a:solidFill>
                <a:latin typeface="Raleway "/>
                <a:cs typeface="Raleway "/>
              </a:rPr>
              <a:t>»</a:t>
            </a:r>
            <a:r>
              <a:rPr lang="lv-LV" sz="2500" dirty="0" smtClean="0">
                <a:solidFill>
                  <a:srgbClr val="FFFFFF"/>
                </a:solidFill>
                <a:latin typeface="Raleway "/>
                <a:cs typeface="Raleway "/>
              </a:rPr>
              <a:t> - API for our brand new partner</a:t>
            </a:r>
            <a:r>
              <a:rPr lang="ru-RU" sz="2500" dirty="0" smtClean="0">
                <a:solidFill>
                  <a:srgbClr val="FFFFFF"/>
                </a:solidFill>
                <a:latin typeface="Raleway "/>
                <a:cs typeface="Raleway "/>
              </a:rPr>
              <a:t> «</a:t>
            </a:r>
            <a:r>
              <a:rPr lang="lv-LV" sz="2500" dirty="0" smtClean="0">
                <a:solidFill>
                  <a:srgbClr val="FFFFFF"/>
                </a:solidFill>
                <a:latin typeface="Raleway "/>
                <a:cs typeface="Raleway "/>
              </a:rPr>
              <a:t>Chuck Norris</a:t>
            </a:r>
            <a:r>
              <a:rPr lang="ru-RU" sz="2500" dirty="0" smtClean="0">
                <a:solidFill>
                  <a:srgbClr val="FFFFFF"/>
                </a:solidFill>
                <a:latin typeface="Raleway "/>
                <a:cs typeface="Raleway "/>
              </a:rPr>
              <a:t>»</a:t>
            </a:r>
            <a:r>
              <a:rPr lang="lv-LV" sz="2500" dirty="0" smtClean="0">
                <a:solidFill>
                  <a:srgbClr val="FFFFFF"/>
                </a:solidFill>
                <a:latin typeface="Raleway "/>
                <a:cs typeface="Raleway "/>
              </a:rPr>
              <a:t>.</a:t>
            </a:r>
          </a:p>
        </p:txBody>
      </p:sp>
      <p:sp>
        <p:nvSpPr>
          <p:cNvPr id="9" name="TextBox 8"/>
          <p:cNvSpPr txBox="1"/>
          <p:nvPr/>
        </p:nvSpPr>
        <p:spPr>
          <a:xfrm>
            <a:off x="355600" y="3405767"/>
            <a:ext cx="8521700" cy="637354"/>
          </a:xfrm>
          <a:prstGeom prst="rect">
            <a:avLst/>
          </a:prstGeom>
          <a:noFill/>
        </p:spPr>
        <p:txBody>
          <a:bodyPr wrap="square" numCol="1" rtlCol="0">
            <a:spAutoFit/>
          </a:bodyPr>
          <a:lstStyle/>
          <a:p>
            <a:pPr>
              <a:lnSpc>
                <a:spcPct val="150000"/>
              </a:lnSpc>
            </a:pPr>
            <a:r>
              <a:rPr lang="lv-LV" sz="2500" b="1" dirty="0" smtClean="0">
                <a:solidFill>
                  <a:srgbClr val="FFFFFF"/>
                </a:solidFill>
                <a:latin typeface="Raleway "/>
                <a:cs typeface="Raleway "/>
              </a:rPr>
              <a:t>Why separate micro service?</a:t>
            </a:r>
            <a:endParaRPr lang="en-US" sz="2500" b="1" dirty="0" smtClean="0">
              <a:solidFill>
                <a:srgbClr val="FFFFFF"/>
              </a:solidFill>
              <a:latin typeface="Raleway "/>
              <a:cs typeface="Raleway "/>
            </a:endParaRPr>
          </a:p>
        </p:txBody>
      </p:sp>
      <p:sp>
        <p:nvSpPr>
          <p:cNvPr id="10" name="TextBox 9"/>
          <p:cNvSpPr txBox="1"/>
          <p:nvPr/>
        </p:nvSpPr>
        <p:spPr>
          <a:xfrm>
            <a:off x="460632" y="4145759"/>
            <a:ext cx="8521700" cy="2368597"/>
          </a:xfrm>
          <a:prstGeom prst="rect">
            <a:avLst/>
          </a:prstGeom>
          <a:noFill/>
        </p:spPr>
        <p:txBody>
          <a:bodyPr wrap="square" numCol="1" rtlCol="0">
            <a:spAutoFit/>
          </a:bodyPr>
          <a:lstStyle/>
          <a:p>
            <a:pPr marL="457200" indent="-457200">
              <a:lnSpc>
                <a:spcPct val="150000"/>
              </a:lnSpc>
              <a:buFont typeface="Arial"/>
              <a:buChar char="•"/>
            </a:pPr>
            <a:r>
              <a:rPr lang="lv-LV" sz="2500" dirty="0" smtClean="0">
                <a:solidFill>
                  <a:srgbClr val="FFFFFF"/>
                </a:solidFill>
                <a:latin typeface="Raleway "/>
                <a:cs typeface="Raleway "/>
              </a:rPr>
              <a:t>Public service must run in DMZ</a:t>
            </a:r>
          </a:p>
          <a:p>
            <a:pPr marL="457200" indent="-457200">
              <a:lnSpc>
                <a:spcPct val="150000"/>
              </a:lnSpc>
              <a:buFont typeface="Arial"/>
              <a:buChar char="•"/>
            </a:pPr>
            <a:r>
              <a:rPr lang="lv-LV" sz="2500" dirty="0" smtClean="0">
                <a:solidFill>
                  <a:srgbClr val="FFFFFF"/>
                </a:solidFill>
                <a:latin typeface="Raleway "/>
                <a:cs typeface="Raleway "/>
              </a:rPr>
              <a:t>Huge number of requests – queuing is a must</a:t>
            </a:r>
          </a:p>
          <a:p>
            <a:pPr marL="457200" indent="-457200">
              <a:lnSpc>
                <a:spcPct val="150000"/>
              </a:lnSpc>
              <a:buFont typeface="Arial"/>
              <a:buChar char="•"/>
            </a:pPr>
            <a:r>
              <a:rPr lang="lv-LV" sz="2500" dirty="0" smtClean="0">
                <a:solidFill>
                  <a:srgbClr val="FFFFFF"/>
                </a:solidFill>
                <a:latin typeface="Raleway "/>
                <a:cs typeface="Raleway "/>
              </a:rPr>
              <a:t>Underwriter is not ready to scale – other dev priorities</a:t>
            </a:r>
          </a:p>
          <a:p>
            <a:pPr marL="457200" indent="-457200">
              <a:lnSpc>
                <a:spcPct val="150000"/>
              </a:lnSpc>
              <a:buFont typeface="Arial"/>
              <a:buChar char="•"/>
            </a:pPr>
            <a:r>
              <a:rPr lang="lv-LV" sz="2500" dirty="0" smtClean="0">
                <a:solidFill>
                  <a:srgbClr val="FFFFFF"/>
                </a:solidFill>
                <a:latin typeface="Raleway "/>
                <a:cs typeface="Raleway "/>
              </a:rPr>
              <a:t>We don’t know what kind of architecture to apply yet</a:t>
            </a:r>
          </a:p>
        </p:txBody>
      </p:sp>
    </p:spTree>
    <p:extLst>
      <p:ext uri="{BB962C8B-B14F-4D97-AF65-F5344CB8AC3E}">
        <p14:creationId xmlns:p14="http://schemas.microsoft.com/office/powerpoint/2010/main" val="179586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dissolv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dissolv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dissolve">
                                      <p:cBhvr>
                                        <p:cTn id="27"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355600" y="294501"/>
            <a:ext cx="7841374" cy="553998"/>
          </a:xfrm>
          <a:prstGeom prst="rect">
            <a:avLst/>
          </a:prstGeom>
          <a:noFill/>
        </p:spPr>
        <p:txBody>
          <a:bodyPr wrap="none" rtlCol="0">
            <a:spAutoFit/>
          </a:bodyPr>
          <a:lstStyle/>
          <a:p>
            <a:r>
              <a:rPr lang="en-US" sz="3000" dirty="0">
                <a:solidFill>
                  <a:schemeClr val="bg1"/>
                </a:solidFill>
                <a:latin typeface="Raleway"/>
                <a:cs typeface="Raleway"/>
              </a:rPr>
              <a:t>Underwriter &amp; CHNAPI </a:t>
            </a:r>
            <a:r>
              <a:rPr lang="en-US" sz="3000" dirty="0" smtClean="0">
                <a:solidFill>
                  <a:schemeClr val="bg1"/>
                </a:solidFill>
                <a:latin typeface="Raleway"/>
                <a:cs typeface="Raleway"/>
              </a:rPr>
              <a:t>Gateway integration</a:t>
            </a:r>
            <a:endParaRPr lang="en-US" sz="3000" dirty="0">
              <a:solidFill>
                <a:schemeClr val="bg1"/>
              </a:solidFill>
              <a:latin typeface="Raleway"/>
              <a:cs typeface="Raleway"/>
            </a:endParaRPr>
          </a:p>
        </p:txBody>
      </p:sp>
      <p:sp>
        <p:nvSpPr>
          <p:cNvPr id="76" name="TextBox 75"/>
          <p:cNvSpPr txBox="1"/>
          <p:nvPr/>
        </p:nvSpPr>
        <p:spPr>
          <a:xfrm>
            <a:off x="5525264" y="2681463"/>
            <a:ext cx="3557384" cy="646331"/>
          </a:xfrm>
          <a:prstGeom prst="rect">
            <a:avLst/>
          </a:prstGeom>
          <a:noFill/>
        </p:spPr>
        <p:txBody>
          <a:bodyPr wrap="none" rtlCol="0">
            <a:spAutoFit/>
          </a:bodyPr>
          <a:lstStyle/>
          <a:p>
            <a:pPr marL="285750" indent="-285750">
              <a:buFont typeface="Arial"/>
              <a:buChar char="•"/>
            </a:pPr>
            <a:r>
              <a:rPr lang="en-US" dirty="0" smtClean="0">
                <a:solidFill>
                  <a:srgbClr val="FFFFFF"/>
                </a:solidFill>
                <a:latin typeface="Raleway"/>
                <a:cs typeface="Raleway"/>
              </a:rPr>
              <a:t>Push can cause overload</a:t>
            </a:r>
          </a:p>
          <a:p>
            <a:pPr marL="285750" indent="-285750">
              <a:buFont typeface="Arial"/>
              <a:buChar char="•"/>
            </a:pPr>
            <a:r>
              <a:rPr lang="en-US" dirty="0" smtClean="0">
                <a:solidFill>
                  <a:srgbClr val="FFFFFF"/>
                </a:solidFill>
                <a:latin typeface="Raleway"/>
                <a:cs typeface="Raleway"/>
              </a:rPr>
              <a:t>What if Underwriter is down?</a:t>
            </a:r>
            <a:endParaRPr lang="en-US" dirty="0">
              <a:solidFill>
                <a:srgbClr val="FFFFFF"/>
              </a:solidFill>
              <a:latin typeface="Raleway"/>
              <a:cs typeface="Raleway"/>
            </a:endParaRPr>
          </a:p>
        </p:txBody>
      </p:sp>
      <p:grpSp>
        <p:nvGrpSpPr>
          <p:cNvPr id="2" name="Group 1"/>
          <p:cNvGrpSpPr/>
          <p:nvPr/>
        </p:nvGrpSpPr>
        <p:grpSpPr>
          <a:xfrm>
            <a:off x="460632" y="1074550"/>
            <a:ext cx="6627596" cy="974154"/>
            <a:chOff x="460632" y="1074550"/>
            <a:chExt cx="6627596" cy="974154"/>
          </a:xfrm>
        </p:grpSpPr>
        <p:sp>
          <p:nvSpPr>
            <p:cNvPr id="4" name="Rounded Rectangle 3"/>
            <p:cNvSpPr/>
            <p:nvPr/>
          </p:nvSpPr>
          <p:spPr>
            <a:xfrm>
              <a:off x="460632" y="1428855"/>
              <a:ext cx="1483583"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23" name="Rounded Rectangle 22"/>
            <p:cNvSpPr/>
            <p:nvPr/>
          </p:nvSpPr>
          <p:spPr>
            <a:xfrm>
              <a:off x="4021306" y="1334912"/>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cxnSp>
          <p:nvCxnSpPr>
            <p:cNvPr id="25" name="Straight Connector 24"/>
            <p:cNvCxnSpPr>
              <a:stCxn id="23" idx="1"/>
              <a:endCxn id="4" idx="3"/>
            </p:cNvCxnSpPr>
            <p:nvPr/>
          </p:nvCxnSpPr>
          <p:spPr>
            <a:xfrm flipH="1" flipV="1">
              <a:off x="1944215" y="1643364"/>
              <a:ext cx="2077091" cy="5561"/>
            </a:xfrm>
            <a:prstGeom prst="line">
              <a:avLst/>
            </a:prstGeom>
            <a:noFill/>
            <a:ln>
              <a:solidFill>
                <a:srgbClr val="FFFFFF"/>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sp>
          <p:nvSpPr>
            <p:cNvPr id="33" name="TextBox 32"/>
            <p:cNvSpPr txBox="1"/>
            <p:nvPr/>
          </p:nvSpPr>
          <p:spPr>
            <a:xfrm>
              <a:off x="3588747" y="1614773"/>
              <a:ext cx="184666" cy="369332"/>
            </a:xfrm>
            <a:prstGeom prst="rect">
              <a:avLst/>
            </a:prstGeom>
            <a:noFill/>
          </p:spPr>
          <p:txBody>
            <a:bodyPr wrap="none" rtlCol="0">
              <a:spAutoFit/>
            </a:bodyPr>
            <a:lstStyle/>
            <a:p>
              <a:endParaRPr lang="en-US" dirty="0"/>
            </a:p>
          </p:txBody>
        </p:sp>
        <p:sp>
          <p:nvSpPr>
            <p:cNvPr id="35" name="TextBox 34"/>
            <p:cNvSpPr txBox="1"/>
            <p:nvPr/>
          </p:nvSpPr>
          <p:spPr>
            <a:xfrm>
              <a:off x="2804877" y="1241521"/>
              <a:ext cx="430374" cy="707886"/>
            </a:xfrm>
            <a:prstGeom prst="rect">
              <a:avLst/>
            </a:prstGeom>
            <a:noFill/>
          </p:spPr>
          <p:txBody>
            <a:bodyPr wrap="none" rtlCol="0">
              <a:spAutoFit/>
            </a:bodyPr>
            <a:lstStyle/>
            <a:p>
              <a:r>
                <a:rPr lang="en-US" sz="4000" dirty="0" smtClean="0">
                  <a:solidFill>
                    <a:srgbClr val="FFFFFF"/>
                  </a:solidFill>
                  <a:latin typeface="Raleway"/>
                  <a:cs typeface="Raleway"/>
                </a:rPr>
                <a:t>?</a:t>
              </a:r>
              <a:endParaRPr lang="en-US" sz="4000" dirty="0">
                <a:solidFill>
                  <a:srgbClr val="FFFFFF"/>
                </a:solidFill>
                <a:latin typeface="Raleway"/>
                <a:cs typeface="Raleway"/>
              </a:endParaRPr>
            </a:p>
          </p:txBody>
        </p:sp>
        <p:cxnSp>
          <p:nvCxnSpPr>
            <p:cNvPr id="37" name="Straight Connector 36"/>
            <p:cNvCxnSpPr/>
            <p:nvPr/>
          </p:nvCxnSpPr>
          <p:spPr>
            <a:xfrm>
              <a:off x="460632" y="1074550"/>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90485" y="1238024"/>
              <a:ext cx="797743" cy="810680"/>
            </a:xfrm>
            <a:prstGeom prst="ellipse">
              <a:avLst/>
            </a:prstGeom>
            <a:ln w="38100" cmpd="sng">
              <a:solidFill>
                <a:srgbClr val="000000"/>
              </a:solidFill>
            </a:ln>
          </p:spPr>
        </p:pic>
        <p:cxnSp>
          <p:nvCxnSpPr>
            <p:cNvPr id="79" name="Straight Connector 78"/>
            <p:cNvCxnSpPr>
              <a:stCxn id="77" idx="2"/>
              <a:endCxn id="23" idx="3"/>
            </p:cNvCxnSpPr>
            <p:nvPr/>
          </p:nvCxnSpPr>
          <p:spPr>
            <a:xfrm flipH="1">
              <a:off x="5383567" y="1643364"/>
              <a:ext cx="906918" cy="5561"/>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grpSp>
      <p:grpSp>
        <p:nvGrpSpPr>
          <p:cNvPr id="3" name="Group 2"/>
          <p:cNvGrpSpPr/>
          <p:nvPr/>
        </p:nvGrpSpPr>
        <p:grpSpPr>
          <a:xfrm>
            <a:off x="470115" y="2699452"/>
            <a:ext cx="4922935" cy="628342"/>
            <a:chOff x="470115" y="2699452"/>
            <a:chExt cx="4922935" cy="628342"/>
          </a:xfrm>
        </p:grpSpPr>
        <p:sp>
          <p:nvSpPr>
            <p:cNvPr id="74" name="TextBox 73"/>
            <p:cNvSpPr txBox="1"/>
            <p:nvPr/>
          </p:nvSpPr>
          <p:spPr>
            <a:xfrm>
              <a:off x="2667850" y="2699452"/>
              <a:ext cx="697627" cy="323165"/>
            </a:xfrm>
            <a:prstGeom prst="rect">
              <a:avLst/>
            </a:prstGeom>
            <a:noFill/>
          </p:spPr>
          <p:txBody>
            <a:bodyPr wrap="none" rtlCol="0">
              <a:spAutoFit/>
            </a:bodyPr>
            <a:lstStyle/>
            <a:p>
              <a:r>
                <a:rPr lang="en-US" sz="1500" dirty="0" smtClean="0">
                  <a:solidFill>
                    <a:srgbClr val="FFFFFF"/>
                  </a:solidFill>
                  <a:latin typeface="Raleway"/>
                  <a:cs typeface="Raleway"/>
                </a:rPr>
                <a:t>HTTP</a:t>
              </a:r>
              <a:endParaRPr lang="en-US" sz="1500" dirty="0">
                <a:solidFill>
                  <a:srgbClr val="FFFFFF"/>
                </a:solidFill>
                <a:latin typeface="Raleway"/>
                <a:cs typeface="Raleway"/>
              </a:endParaRPr>
            </a:p>
          </p:txBody>
        </p:sp>
        <p:sp>
          <p:nvSpPr>
            <p:cNvPr id="99" name="Rounded Rectangle 98"/>
            <p:cNvSpPr/>
            <p:nvPr/>
          </p:nvSpPr>
          <p:spPr>
            <a:xfrm>
              <a:off x="470115" y="2793712"/>
              <a:ext cx="1483583"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100" name="Rounded Rectangle 99"/>
            <p:cNvSpPr/>
            <p:nvPr/>
          </p:nvSpPr>
          <p:spPr>
            <a:xfrm>
              <a:off x="4030789" y="2699769"/>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cxnSp>
          <p:nvCxnSpPr>
            <p:cNvPr id="101" name="Straight Connector 100"/>
            <p:cNvCxnSpPr>
              <a:stCxn id="100" idx="1"/>
              <a:endCxn id="99" idx="3"/>
            </p:cNvCxnSpPr>
            <p:nvPr/>
          </p:nvCxnSpPr>
          <p:spPr>
            <a:xfrm flipH="1" flipV="1">
              <a:off x="1953698" y="3008221"/>
              <a:ext cx="2077091" cy="5561"/>
            </a:xfrm>
            <a:prstGeom prst="line">
              <a:avLst/>
            </a:prstGeom>
            <a:noFill/>
            <a:ln>
              <a:solidFill>
                <a:srgbClr val="FFFFFF"/>
              </a:solidFill>
              <a:prstDash val="dash"/>
              <a:headEnd type="none"/>
              <a:tailEnd type="triangle" w="lg" len="med"/>
            </a:ln>
          </p:spPr>
          <p:style>
            <a:lnRef idx="1">
              <a:schemeClr val="accent1"/>
            </a:lnRef>
            <a:fillRef idx="3">
              <a:schemeClr val="accent1"/>
            </a:fillRef>
            <a:effectRef idx="2">
              <a:schemeClr val="accent1"/>
            </a:effectRef>
            <a:fontRef idx="minor">
              <a:schemeClr val="lt1"/>
            </a:fontRef>
          </p:style>
        </p:cxnSp>
      </p:grpSp>
      <p:sp>
        <p:nvSpPr>
          <p:cNvPr id="114" name="TextBox 113"/>
          <p:cNvSpPr txBox="1"/>
          <p:nvPr/>
        </p:nvSpPr>
        <p:spPr>
          <a:xfrm>
            <a:off x="5525264" y="3956651"/>
            <a:ext cx="2954655" cy="646331"/>
          </a:xfrm>
          <a:prstGeom prst="rect">
            <a:avLst/>
          </a:prstGeom>
          <a:noFill/>
        </p:spPr>
        <p:txBody>
          <a:bodyPr wrap="none" rtlCol="0">
            <a:spAutoFit/>
          </a:bodyPr>
          <a:lstStyle/>
          <a:p>
            <a:pPr marL="285750" indent="-285750">
              <a:buFont typeface="Arial"/>
              <a:buChar char="•"/>
            </a:pPr>
            <a:r>
              <a:rPr lang="en-US" dirty="0" smtClean="0">
                <a:solidFill>
                  <a:srgbClr val="FFFFFF"/>
                </a:solidFill>
                <a:latin typeface="Raleway"/>
                <a:cs typeface="Raleway"/>
              </a:rPr>
              <a:t>More elements in chain</a:t>
            </a:r>
          </a:p>
          <a:p>
            <a:pPr marL="285750" indent="-285750">
              <a:buFont typeface="Arial"/>
              <a:buChar char="•"/>
            </a:pPr>
            <a:r>
              <a:rPr lang="en-US" dirty="0" smtClean="0">
                <a:solidFill>
                  <a:srgbClr val="FFFFFF"/>
                </a:solidFill>
                <a:latin typeface="Raleway"/>
                <a:cs typeface="Raleway"/>
              </a:rPr>
              <a:t>How well does it scale?</a:t>
            </a:r>
            <a:endParaRPr lang="en-US" dirty="0">
              <a:solidFill>
                <a:srgbClr val="FFFFFF"/>
              </a:solidFill>
              <a:latin typeface="Raleway"/>
              <a:cs typeface="Raleway"/>
            </a:endParaRPr>
          </a:p>
        </p:txBody>
      </p:sp>
      <p:grpSp>
        <p:nvGrpSpPr>
          <p:cNvPr id="5" name="Group 4"/>
          <p:cNvGrpSpPr/>
          <p:nvPr/>
        </p:nvGrpSpPr>
        <p:grpSpPr>
          <a:xfrm>
            <a:off x="460637" y="3974957"/>
            <a:ext cx="4932413" cy="628025"/>
            <a:chOff x="460637" y="3974957"/>
            <a:chExt cx="4932413" cy="628025"/>
          </a:xfrm>
        </p:grpSpPr>
        <p:sp>
          <p:nvSpPr>
            <p:cNvPr id="38" name="Can 37"/>
            <p:cNvSpPr/>
            <p:nvPr/>
          </p:nvSpPr>
          <p:spPr>
            <a:xfrm rot="5400000">
              <a:off x="2752219" y="3761249"/>
              <a:ext cx="445448" cy="1046452"/>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400" dirty="0">
                <a:latin typeface="Raleway"/>
                <a:cs typeface="Raleway"/>
              </a:endParaRPr>
            </a:p>
          </p:txBody>
        </p:sp>
        <p:sp>
          <p:nvSpPr>
            <p:cNvPr id="39" name="TextBox 38"/>
            <p:cNvSpPr txBox="1"/>
            <p:nvPr/>
          </p:nvSpPr>
          <p:spPr>
            <a:xfrm>
              <a:off x="2686401" y="4123135"/>
              <a:ext cx="543739" cy="307777"/>
            </a:xfrm>
            <a:prstGeom prst="rect">
              <a:avLst/>
            </a:prstGeom>
            <a:noFill/>
          </p:spPr>
          <p:txBody>
            <a:bodyPr wrap="none" rtlCol="0">
              <a:spAutoFit/>
            </a:bodyPr>
            <a:lstStyle/>
            <a:p>
              <a:r>
                <a:rPr lang="en-US" sz="1400" dirty="0" smtClean="0">
                  <a:solidFill>
                    <a:srgbClr val="FFFFFF"/>
                  </a:solidFill>
                  <a:latin typeface="Raleway"/>
                  <a:cs typeface="Raleway"/>
                </a:rPr>
                <a:t>JMS</a:t>
              </a:r>
              <a:endParaRPr lang="en-US" sz="1400" dirty="0">
                <a:solidFill>
                  <a:srgbClr val="FFFFFF"/>
                </a:solidFill>
                <a:latin typeface="Raleway"/>
                <a:cs typeface="Raleway"/>
              </a:endParaRPr>
            </a:p>
          </p:txBody>
        </p:sp>
        <p:sp>
          <p:nvSpPr>
            <p:cNvPr id="43" name="TextBox 42"/>
            <p:cNvSpPr txBox="1"/>
            <p:nvPr/>
          </p:nvSpPr>
          <p:spPr>
            <a:xfrm>
              <a:off x="3363039" y="4072498"/>
              <a:ext cx="184666" cy="369332"/>
            </a:xfrm>
            <a:prstGeom prst="rect">
              <a:avLst/>
            </a:prstGeom>
            <a:noFill/>
          </p:spPr>
          <p:txBody>
            <a:bodyPr wrap="none" rtlCol="0">
              <a:spAutoFit/>
            </a:bodyPr>
            <a:lstStyle/>
            <a:p>
              <a:endParaRPr lang="en-US" dirty="0"/>
            </a:p>
          </p:txBody>
        </p:sp>
        <p:cxnSp>
          <p:nvCxnSpPr>
            <p:cNvPr id="45" name="Straight Connector 44"/>
            <p:cNvCxnSpPr>
              <a:stCxn id="116" idx="1"/>
              <a:endCxn id="38" idx="1"/>
            </p:cNvCxnSpPr>
            <p:nvPr/>
          </p:nvCxnSpPr>
          <p:spPr>
            <a:xfrm flipH="1" flipV="1">
              <a:off x="3498169" y="4284475"/>
              <a:ext cx="532620" cy="4495"/>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46" name="Straight Connector 45"/>
            <p:cNvCxnSpPr>
              <a:stCxn id="115" idx="3"/>
              <a:endCxn id="38" idx="3"/>
            </p:cNvCxnSpPr>
            <p:nvPr/>
          </p:nvCxnSpPr>
          <p:spPr>
            <a:xfrm flipV="1">
              <a:off x="1944220" y="4284475"/>
              <a:ext cx="507497" cy="8411"/>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115" name="Rounded Rectangle 114"/>
            <p:cNvSpPr/>
            <p:nvPr/>
          </p:nvSpPr>
          <p:spPr>
            <a:xfrm>
              <a:off x="460637" y="4078377"/>
              <a:ext cx="1483583"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116" name="Rounded Rectangle 115"/>
            <p:cNvSpPr/>
            <p:nvPr/>
          </p:nvSpPr>
          <p:spPr>
            <a:xfrm>
              <a:off x="4030789" y="3974957"/>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grpSp>
      <p:sp>
        <p:nvSpPr>
          <p:cNvPr id="128" name="TextBox 127"/>
          <p:cNvSpPr txBox="1"/>
          <p:nvPr/>
        </p:nvSpPr>
        <p:spPr>
          <a:xfrm>
            <a:off x="5525264" y="5299726"/>
            <a:ext cx="3393631" cy="923330"/>
          </a:xfrm>
          <a:prstGeom prst="rect">
            <a:avLst/>
          </a:prstGeom>
          <a:noFill/>
        </p:spPr>
        <p:txBody>
          <a:bodyPr wrap="square" rtlCol="0">
            <a:spAutoFit/>
          </a:bodyPr>
          <a:lstStyle/>
          <a:p>
            <a:pPr marL="285750" indent="-285750">
              <a:buFont typeface="Arial"/>
              <a:buChar char="•"/>
            </a:pPr>
            <a:r>
              <a:rPr lang="en-US" dirty="0" smtClean="0">
                <a:solidFill>
                  <a:srgbClr val="FFFFFF"/>
                </a:solidFill>
                <a:latin typeface="Raleway"/>
                <a:cs typeface="Raleway"/>
              </a:rPr>
              <a:t>CHNAPI exposes Feed</a:t>
            </a:r>
          </a:p>
          <a:p>
            <a:pPr marL="285750" indent="-285750">
              <a:buFont typeface="Arial"/>
              <a:buChar char="•"/>
            </a:pPr>
            <a:r>
              <a:rPr lang="en-US" dirty="0" smtClean="0">
                <a:solidFill>
                  <a:srgbClr val="FFFFFF"/>
                </a:solidFill>
                <a:latin typeface="Raleway"/>
                <a:cs typeface="Raleway"/>
              </a:rPr>
              <a:t>Underwriter polls CHNAPI for updates</a:t>
            </a:r>
            <a:endParaRPr lang="en-US" dirty="0">
              <a:solidFill>
                <a:srgbClr val="FFFFFF"/>
              </a:solidFill>
              <a:latin typeface="Raleway"/>
              <a:cs typeface="Raleway"/>
            </a:endParaRPr>
          </a:p>
        </p:txBody>
      </p:sp>
      <p:grpSp>
        <p:nvGrpSpPr>
          <p:cNvPr id="6" name="Group 5"/>
          <p:cNvGrpSpPr/>
          <p:nvPr/>
        </p:nvGrpSpPr>
        <p:grpSpPr>
          <a:xfrm>
            <a:off x="470115" y="5286575"/>
            <a:ext cx="4922935" cy="659482"/>
            <a:chOff x="470115" y="5286575"/>
            <a:chExt cx="4922935" cy="659482"/>
          </a:xfrm>
        </p:grpSpPr>
        <p:sp>
          <p:nvSpPr>
            <p:cNvPr id="125" name="TextBox 124"/>
            <p:cNvSpPr txBox="1"/>
            <p:nvPr/>
          </p:nvSpPr>
          <p:spPr>
            <a:xfrm>
              <a:off x="3363039" y="5415573"/>
              <a:ext cx="184666" cy="369332"/>
            </a:xfrm>
            <a:prstGeom prst="rect">
              <a:avLst/>
            </a:prstGeom>
            <a:noFill/>
          </p:spPr>
          <p:txBody>
            <a:bodyPr wrap="none" rtlCol="0">
              <a:spAutoFit/>
            </a:bodyPr>
            <a:lstStyle/>
            <a:p>
              <a:endParaRPr lang="en-US" dirty="0"/>
            </a:p>
          </p:txBody>
        </p:sp>
        <p:cxnSp>
          <p:nvCxnSpPr>
            <p:cNvPr id="127" name="Straight Connector 126"/>
            <p:cNvCxnSpPr>
              <a:stCxn id="129" idx="3"/>
              <a:endCxn id="130" idx="1"/>
            </p:cNvCxnSpPr>
            <p:nvPr/>
          </p:nvCxnSpPr>
          <p:spPr>
            <a:xfrm>
              <a:off x="1953698" y="5626484"/>
              <a:ext cx="2077091" cy="5561"/>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129" name="Rounded Rectangle 128"/>
            <p:cNvSpPr/>
            <p:nvPr/>
          </p:nvSpPr>
          <p:spPr>
            <a:xfrm>
              <a:off x="470115" y="5411975"/>
              <a:ext cx="1483583"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130" name="Rounded Rectangle 129"/>
            <p:cNvSpPr/>
            <p:nvPr/>
          </p:nvSpPr>
          <p:spPr>
            <a:xfrm>
              <a:off x="4030789" y="5318032"/>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sp>
          <p:nvSpPr>
            <p:cNvPr id="132" name="TextBox 131"/>
            <p:cNvSpPr txBox="1"/>
            <p:nvPr/>
          </p:nvSpPr>
          <p:spPr>
            <a:xfrm>
              <a:off x="2310522" y="5286575"/>
              <a:ext cx="1330555" cy="323165"/>
            </a:xfrm>
            <a:prstGeom prst="rect">
              <a:avLst/>
            </a:prstGeom>
            <a:noFill/>
          </p:spPr>
          <p:txBody>
            <a:bodyPr wrap="none" rtlCol="0">
              <a:spAutoFit/>
            </a:bodyPr>
            <a:lstStyle/>
            <a:p>
              <a:r>
                <a:rPr lang="en-US" sz="1500" dirty="0" smtClean="0">
                  <a:solidFill>
                    <a:srgbClr val="FFFFFF"/>
                  </a:solidFill>
                  <a:latin typeface="Raleway"/>
                  <a:cs typeface="Raleway"/>
                </a:rPr>
                <a:t>HTTP</a:t>
              </a:r>
              <a:r>
                <a:rPr lang="ru-RU" sz="1500" dirty="0" smtClean="0">
                  <a:solidFill>
                    <a:srgbClr val="FFFFFF"/>
                  </a:solidFill>
                  <a:latin typeface="Raleway"/>
                  <a:cs typeface="Raleway"/>
                </a:rPr>
                <a:t> </a:t>
              </a:r>
              <a:r>
                <a:rPr lang="lv-LV" sz="1500" dirty="0" smtClean="0">
                  <a:solidFill>
                    <a:srgbClr val="FFFFFF"/>
                  </a:solidFill>
                  <a:latin typeface="Raleway"/>
                  <a:cs typeface="Raleway"/>
                </a:rPr>
                <a:t>Polling</a:t>
              </a:r>
              <a:endParaRPr lang="en-US" sz="1500" dirty="0">
                <a:solidFill>
                  <a:srgbClr val="FFFFFF"/>
                </a:solidFill>
                <a:latin typeface="Raleway"/>
                <a:cs typeface="Raleway"/>
              </a:endParaRPr>
            </a:p>
          </p:txBody>
        </p:sp>
      </p:grpSp>
    </p:spTree>
    <p:extLst>
      <p:ext uri="{BB962C8B-B14F-4D97-AF65-F5344CB8AC3E}">
        <p14:creationId xmlns:p14="http://schemas.microsoft.com/office/powerpoint/2010/main" val="2836229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6">
                                            <p:txEl>
                                              <p:pRg st="0" end="0"/>
                                            </p:txEl>
                                          </p:spTgt>
                                        </p:tgtEl>
                                        <p:attrNameLst>
                                          <p:attrName>style.visibility</p:attrName>
                                        </p:attrNameLst>
                                      </p:cBhvr>
                                      <p:to>
                                        <p:strVal val="visible"/>
                                      </p:to>
                                    </p:set>
                                    <p:animEffect transition="in" filter="dissolve">
                                      <p:cBhvr>
                                        <p:cTn id="12" dur="500"/>
                                        <p:tgtEl>
                                          <p:spTgt spid="7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6">
                                            <p:txEl>
                                              <p:pRg st="1" end="1"/>
                                            </p:txEl>
                                          </p:spTgt>
                                        </p:tgtEl>
                                        <p:attrNameLst>
                                          <p:attrName>style.visibility</p:attrName>
                                        </p:attrNameLst>
                                      </p:cBhvr>
                                      <p:to>
                                        <p:strVal val="visible"/>
                                      </p:to>
                                    </p:set>
                                    <p:animEffect transition="in" filter="dissolve">
                                      <p:cBhvr>
                                        <p:cTn id="17" dur="500"/>
                                        <p:tgtEl>
                                          <p:spTgt spid="7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4">
                                            <p:txEl>
                                              <p:pRg st="0" end="0"/>
                                            </p:txEl>
                                          </p:spTgt>
                                        </p:tgtEl>
                                        <p:attrNameLst>
                                          <p:attrName>style.visibility</p:attrName>
                                        </p:attrNameLst>
                                      </p:cBhvr>
                                      <p:to>
                                        <p:strVal val="visible"/>
                                      </p:to>
                                    </p:set>
                                    <p:animEffect transition="in" filter="dissolve">
                                      <p:cBhvr>
                                        <p:cTn id="27" dur="500"/>
                                        <p:tgtEl>
                                          <p:spTgt spid="114">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14">
                                            <p:txEl>
                                              <p:pRg st="1" end="1"/>
                                            </p:txEl>
                                          </p:spTgt>
                                        </p:tgtEl>
                                        <p:attrNameLst>
                                          <p:attrName>style.visibility</p:attrName>
                                        </p:attrNameLst>
                                      </p:cBhvr>
                                      <p:to>
                                        <p:strVal val="visible"/>
                                      </p:to>
                                    </p:set>
                                    <p:animEffect transition="in" filter="dissolve">
                                      <p:cBhvr>
                                        <p:cTn id="32" dur="500"/>
                                        <p:tgtEl>
                                          <p:spTgt spid="114">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28">
                                            <p:txEl>
                                              <p:pRg st="0" end="0"/>
                                            </p:txEl>
                                          </p:spTgt>
                                        </p:tgtEl>
                                        <p:attrNameLst>
                                          <p:attrName>style.visibility</p:attrName>
                                        </p:attrNameLst>
                                      </p:cBhvr>
                                      <p:to>
                                        <p:strVal val="visible"/>
                                      </p:to>
                                    </p:set>
                                    <p:animEffect transition="in" filter="dissolve">
                                      <p:cBhvr>
                                        <p:cTn id="42" dur="500"/>
                                        <p:tgtEl>
                                          <p:spTgt spid="128">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8">
                                            <p:txEl>
                                              <p:pRg st="1" end="1"/>
                                            </p:txEl>
                                          </p:spTgt>
                                        </p:tgtEl>
                                        <p:attrNameLst>
                                          <p:attrName>style.visibility</p:attrName>
                                        </p:attrNameLst>
                                      </p:cBhvr>
                                      <p:to>
                                        <p:strVal val="visible"/>
                                      </p:to>
                                    </p:set>
                                    <p:animEffect transition="in" filter="dissolve">
                                      <p:cBhvr>
                                        <p:cTn id="47" dur="500"/>
                                        <p:tgtEl>
                                          <p:spTgt spid="12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p:cNvSpPr/>
          <p:nvPr/>
        </p:nvSpPr>
        <p:spPr>
          <a:xfrm>
            <a:off x="3862023" y="1611235"/>
            <a:ext cx="3910023" cy="2693496"/>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3531053" y="2736478"/>
            <a:ext cx="184666" cy="369332"/>
          </a:xfrm>
          <a:prstGeom prst="rect">
            <a:avLst/>
          </a:prstGeom>
          <a:noFill/>
        </p:spPr>
        <p:txBody>
          <a:bodyPr wrap="none" rtlCol="0">
            <a:spAutoFit/>
          </a:bodyPr>
          <a:lstStyle/>
          <a:p>
            <a:endParaRPr lang="en-US" dirty="0"/>
          </a:p>
        </p:txBody>
      </p:sp>
      <p:cxnSp>
        <p:nvCxnSpPr>
          <p:cNvPr id="5" name="Straight Connector 4"/>
          <p:cNvCxnSpPr>
            <a:stCxn id="6" idx="3"/>
            <a:endCxn id="17" idx="1"/>
          </p:cNvCxnSpPr>
          <p:nvPr/>
        </p:nvCxnSpPr>
        <p:spPr>
          <a:xfrm flipV="1">
            <a:off x="1676240" y="2946173"/>
            <a:ext cx="920761" cy="133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6" name="Rounded Rectangle 5"/>
          <p:cNvSpPr/>
          <p:nvPr/>
        </p:nvSpPr>
        <p:spPr>
          <a:xfrm>
            <a:off x="384034" y="2733001"/>
            <a:ext cx="1292206"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7" name="Rounded Rectangle 6"/>
          <p:cNvSpPr/>
          <p:nvPr/>
        </p:nvSpPr>
        <p:spPr>
          <a:xfrm>
            <a:off x="4198803" y="2638937"/>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sp>
        <p:nvSpPr>
          <p:cNvPr id="8" name="TextBox 7"/>
          <p:cNvSpPr txBox="1"/>
          <p:nvPr/>
        </p:nvSpPr>
        <p:spPr>
          <a:xfrm>
            <a:off x="1735504" y="2357814"/>
            <a:ext cx="788677" cy="553998"/>
          </a:xfrm>
          <a:prstGeom prst="rect">
            <a:avLst/>
          </a:prstGeom>
          <a:noFill/>
        </p:spPr>
        <p:txBody>
          <a:bodyPr wrap="none" rtlCol="0">
            <a:spAutoFit/>
          </a:bodyPr>
          <a:lstStyle/>
          <a:p>
            <a:r>
              <a:rPr lang="en-US" sz="1500" dirty="0" smtClean="0">
                <a:solidFill>
                  <a:srgbClr val="FFFFFF"/>
                </a:solidFill>
                <a:latin typeface="Raleway"/>
                <a:cs typeface="Raleway"/>
              </a:rPr>
              <a:t>HTTP</a:t>
            </a:r>
            <a:r>
              <a:rPr lang="ru-RU" sz="1500" dirty="0" smtClean="0">
                <a:solidFill>
                  <a:srgbClr val="FFFFFF"/>
                </a:solidFill>
                <a:latin typeface="Raleway"/>
                <a:cs typeface="Raleway"/>
              </a:rPr>
              <a:t> </a:t>
            </a:r>
            <a:endParaRPr lang="lv-LV" sz="1500" dirty="0" smtClean="0">
              <a:solidFill>
                <a:srgbClr val="FFFFFF"/>
              </a:solidFill>
              <a:latin typeface="Raleway"/>
              <a:cs typeface="Raleway"/>
            </a:endParaRPr>
          </a:p>
          <a:p>
            <a:r>
              <a:rPr lang="lv-LV" sz="1500" dirty="0" smtClean="0">
                <a:solidFill>
                  <a:srgbClr val="FFFFFF"/>
                </a:solidFill>
                <a:latin typeface="Raleway"/>
                <a:cs typeface="Raleway"/>
              </a:rPr>
              <a:t>Polling</a:t>
            </a:r>
            <a:endParaRPr lang="en-US" sz="1500" dirty="0">
              <a:solidFill>
                <a:srgbClr val="FFFFFF"/>
              </a:solidFill>
              <a:latin typeface="Raleway"/>
              <a:cs typeface="Raleway"/>
            </a:endParaRP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43051" y="2554632"/>
            <a:ext cx="797743" cy="810680"/>
          </a:xfrm>
          <a:prstGeom prst="ellipse">
            <a:avLst/>
          </a:prstGeom>
          <a:ln w="38100" cmpd="sng">
            <a:solidFill>
              <a:srgbClr val="000000"/>
            </a:solidFill>
          </a:ln>
        </p:spPr>
      </p:pic>
      <p:cxnSp>
        <p:nvCxnSpPr>
          <p:cNvPr id="10" name="Straight Connector 9"/>
          <p:cNvCxnSpPr>
            <a:stCxn id="9" idx="2"/>
            <a:endCxn id="33" idx="3"/>
          </p:cNvCxnSpPr>
          <p:nvPr/>
        </p:nvCxnSpPr>
        <p:spPr>
          <a:xfrm flipH="1">
            <a:off x="7513859" y="2959972"/>
            <a:ext cx="529192" cy="0"/>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13" name="Rounded Rectangle 12"/>
          <p:cNvSpPr/>
          <p:nvPr/>
        </p:nvSpPr>
        <p:spPr>
          <a:xfrm>
            <a:off x="4198803" y="3453466"/>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sp>
        <p:nvSpPr>
          <p:cNvPr id="14" name="Rounded Rectangle 13"/>
          <p:cNvSpPr/>
          <p:nvPr/>
        </p:nvSpPr>
        <p:spPr>
          <a:xfrm>
            <a:off x="4198803" y="1824654"/>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a:t>
            </a:r>
          </a:p>
          <a:p>
            <a:pPr algn="ctr"/>
            <a:r>
              <a:rPr lang="en-US" sz="1400" dirty="0" smtClean="0">
                <a:latin typeface="Raleway"/>
                <a:cs typeface="Raleway"/>
              </a:rPr>
              <a:t>Gateway</a:t>
            </a:r>
            <a:endParaRPr lang="en-US" sz="1400" dirty="0">
              <a:latin typeface="Raleway"/>
              <a:cs typeface="Raleway"/>
            </a:endParaRPr>
          </a:p>
        </p:txBody>
      </p:sp>
      <p:sp>
        <p:nvSpPr>
          <p:cNvPr id="17" name="Rounded Rectangle 16"/>
          <p:cNvSpPr/>
          <p:nvPr/>
        </p:nvSpPr>
        <p:spPr>
          <a:xfrm>
            <a:off x="2597001" y="1810855"/>
            <a:ext cx="1004789" cy="227063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Load Balancer</a:t>
            </a:r>
            <a:endParaRPr lang="en-US" sz="1400" dirty="0">
              <a:latin typeface="Raleway"/>
              <a:cs typeface="Raleway"/>
            </a:endParaRPr>
          </a:p>
        </p:txBody>
      </p:sp>
      <p:cxnSp>
        <p:nvCxnSpPr>
          <p:cNvPr id="21" name="Straight Connector 20"/>
          <p:cNvCxnSpPr>
            <a:stCxn id="17" idx="3"/>
            <a:endCxn id="14" idx="1"/>
          </p:cNvCxnSpPr>
          <p:nvPr/>
        </p:nvCxnSpPr>
        <p:spPr>
          <a:xfrm flipV="1">
            <a:off x="3601790" y="2138667"/>
            <a:ext cx="597013" cy="8075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24" name="Straight Connector 23"/>
          <p:cNvCxnSpPr>
            <a:stCxn id="17" idx="3"/>
            <a:endCxn id="7" idx="1"/>
          </p:cNvCxnSpPr>
          <p:nvPr/>
        </p:nvCxnSpPr>
        <p:spPr>
          <a:xfrm>
            <a:off x="3601790" y="2946173"/>
            <a:ext cx="597013" cy="677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a:stCxn id="17" idx="3"/>
            <a:endCxn id="13" idx="1"/>
          </p:cNvCxnSpPr>
          <p:nvPr/>
        </p:nvCxnSpPr>
        <p:spPr>
          <a:xfrm>
            <a:off x="3601790" y="2946173"/>
            <a:ext cx="597013" cy="8213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3747" y="1712279"/>
            <a:ext cx="228074" cy="228074"/>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83447" y="2534782"/>
            <a:ext cx="228074" cy="228074"/>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2205" y="3351187"/>
            <a:ext cx="228074" cy="228074"/>
          </a:xfrm>
          <a:prstGeom prst="rect">
            <a:avLst/>
          </a:prstGeom>
        </p:spPr>
      </p:pic>
      <p:sp>
        <p:nvSpPr>
          <p:cNvPr id="33" name="Rounded Rectangle 32"/>
          <p:cNvSpPr/>
          <p:nvPr/>
        </p:nvSpPr>
        <p:spPr>
          <a:xfrm>
            <a:off x="6407816" y="1824654"/>
            <a:ext cx="1106043" cy="227063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Load Balancer</a:t>
            </a:r>
            <a:endParaRPr lang="en-US" sz="1400" dirty="0">
              <a:latin typeface="Raleway"/>
              <a:cs typeface="Raleway"/>
            </a:endParaRPr>
          </a:p>
        </p:txBody>
      </p:sp>
      <p:cxnSp>
        <p:nvCxnSpPr>
          <p:cNvPr id="38" name="Straight Connector 37"/>
          <p:cNvCxnSpPr>
            <a:stCxn id="33" idx="1"/>
            <a:endCxn id="71" idx="0"/>
          </p:cNvCxnSpPr>
          <p:nvPr/>
        </p:nvCxnSpPr>
        <p:spPr>
          <a:xfrm flipH="1" flipV="1">
            <a:off x="6023472" y="2138667"/>
            <a:ext cx="384344" cy="821305"/>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41" name="Straight Connector 40"/>
          <p:cNvCxnSpPr>
            <a:stCxn id="33" idx="1"/>
            <a:endCxn id="63" idx="0"/>
          </p:cNvCxnSpPr>
          <p:nvPr/>
        </p:nvCxnSpPr>
        <p:spPr>
          <a:xfrm flipH="1" flipV="1">
            <a:off x="6036671" y="2952950"/>
            <a:ext cx="371145" cy="702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45" name="Straight Connector 44"/>
          <p:cNvCxnSpPr>
            <a:stCxn id="33" idx="1"/>
            <a:endCxn id="56" idx="0"/>
          </p:cNvCxnSpPr>
          <p:nvPr/>
        </p:nvCxnSpPr>
        <p:spPr>
          <a:xfrm flipH="1">
            <a:off x="6025398" y="2959972"/>
            <a:ext cx="382418" cy="80899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grpSp>
        <p:nvGrpSpPr>
          <p:cNvPr id="59" name="Group 58"/>
          <p:cNvGrpSpPr/>
          <p:nvPr/>
        </p:nvGrpSpPr>
        <p:grpSpPr>
          <a:xfrm rot="5400000">
            <a:off x="5667922" y="3474987"/>
            <a:ext cx="360451" cy="587953"/>
            <a:chOff x="4187349" y="4935825"/>
            <a:chExt cx="360451" cy="587953"/>
          </a:xfrm>
        </p:grpSpPr>
        <p:sp>
          <p:nvSpPr>
            <p:cNvPr id="56" name="Oval 55"/>
            <p:cNvSpPr/>
            <p:nvPr/>
          </p:nvSpPr>
          <p:spPr>
            <a:xfrm>
              <a:off x="4291375" y="5052551"/>
              <a:ext cx="152400" cy="152400"/>
            </a:xfrm>
            <a:prstGeom prst="ellipse">
              <a:avLst/>
            </a:prstGeom>
            <a:solidFill>
              <a:srgbClr val="265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Arc 56"/>
            <p:cNvSpPr/>
            <p:nvPr/>
          </p:nvSpPr>
          <p:spPr>
            <a:xfrm rot="8100000">
              <a:off x="4187349" y="4935825"/>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58" name="Straight Connector 57"/>
            <p:cNvCxnSpPr/>
            <p:nvPr/>
          </p:nvCxnSpPr>
          <p:spPr>
            <a:xfrm rot="16200000" flipH="1">
              <a:off x="4291150" y="5447353"/>
              <a:ext cx="152850" cy="0"/>
            </a:xfrm>
            <a:prstGeom prst="line">
              <a:avLst/>
            </a:prstGeom>
            <a:noFill/>
            <a:ln>
              <a:solidFill>
                <a:schemeClr val="bg1"/>
              </a:solidFill>
              <a:prstDash val="dot"/>
              <a:headEnd type="none"/>
              <a:tailEnd type="none" w="lg" len="med"/>
            </a:ln>
          </p:spPr>
          <p:style>
            <a:lnRef idx="1">
              <a:schemeClr val="accent1"/>
            </a:lnRef>
            <a:fillRef idx="3">
              <a:schemeClr val="accent1"/>
            </a:fillRef>
            <a:effectRef idx="2">
              <a:schemeClr val="accent1"/>
            </a:effectRef>
            <a:fontRef idx="minor">
              <a:schemeClr val="lt1"/>
            </a:fontRef>
          </p:style>
        </p:cxnSp>
      </p:grpSp>
      <p:grpSp>
        <p:nvGrpSpPr>
          <p:cNvPr id="62" name="Group 61"/>
          <p:cNvGrpSpPr/>
          <p:nvPr/>
        </p:nvGrpSpPr>
        <p:grpSpPr>
          <a:xfrm rot="5400000">
            <a:off x="5679195" y="2658973"/>
            <a:ext cx="360451" cy="587953"/>
            <a:chOff x="4187349" y="4935825"/>
            <a:chExt cx="360451" cy="587953"/>
          </a:xfrm>
        </p:grpSpPr>
        <p:sp>
          <p:nvSpPr>
            <p:cNvPr id="63" name="Oval 62"/>
            <p:cNvSpPr/>
            <p:nvPr/>
          </p:nvSpPr>
          <p:spPr>
            <a:xfrm>
              <a:off x="4291375" y="5052551"/>
              <a:ext cx="152400" cy="152400"/>
            </a:xfrm>
            <a:prstGeom prst="ellipse">
              <a:avLst/>
            </a:prstGeom>
            <a:solidFill>
              <a:srgbClr val="265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Arc 63"/>
            <p:cNvSpPr/>
            <p:nvPr/>
          </p:nvSpPr>
          <p:spPr>
            <a:xfrm rot="8100000">
              <a:off x="4187349" y="4935825"/>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65" name="Straight Connector 64"/>
            <p:cNvCxnSpPr/>
            <p:nvPr/>
          </p:nvCxnSpPr>
          <p:spPr>
            <a:xfrm rot="16200000" flipH="1">
              <a:off x="4291150" y="5447353"/>
              <a:ext cx="152850" cy="0"/>
            </a:xfrm>
            <a:prstGeom prst="line">
              <a:avLst/>
            </a:prstGeom>
            <a:noFill/>
            <a:ln>
              <a:solidFill>
                <a:schemeClr val="bg1"/>
              </a:solidFill>
              <a:prstDash val="dot"/>
              <a:headEnd type="none"/>
              <a:tailEnd type="none" w="lg" len="med"/>
            </a:ln>
          </p:spPr>
          <p:style>
            <a:lnRef idx="1">
              <a:schemeClr val="accent1"/>
            </a:lnRef>
            <a:fillRef idx="3">
              <a:schemeClr val="accent1"/>
            </a:fillRef>
            <a:effectRef idx="2">
              <a:schemeClr val="accent1"/>
            </a:effectRef>
            <a:fontRef idx="minor">
              <a:schemeClr val="lt1"/>
            </a:fontRef>
          </p:style>
        </p:cxnSp>
      </p:grpSp>
      <p:grpSp>
        <p:nvGrpSpPr>
          <p:cNvPr id="70" name="Group 69"/>
          <p:cNvGrpSpPr/>
          <p:nvPr/>
        </p:nvGrpSpPr>
        <p:grpSpPr>
          <a:xfrm rot="5400000">
            <a:off x="5665996" y="1844690"/>
            <a:ext cx="360451" cy="587953"/>
            <a:chOff x="4187349" y="4935825"/>
            <a:chExt cx="360451" cy="587953"/>
          </a:xfrm>
        </p:grpSpPr>
        <p:sp>
          <p:nvSpPr>
            <p:cNvPr id="71" name="Oval 70"/>
            <p:cNvSpPr/>
            <p:nvPr/>
          </p:nvSpPr>
          <p:spPr>
            <a:xfrm>
              <a:off x="4291375" y="5052551"/>
              <a:ext cx="152400" cy="152400"/>
            </a:xfrm>
            <a:prstGeom prst="ellipse">
              <a:avLst/>
            </a:prstGeom>
            <a:solidFill>
              <a:srgbClr val="265C7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Arc 71"/>
            <p:cNvSpPr/>
            <p:nvPr/>
          </p:nvSpPr>
          <p:spPr>
            <a:xfrm rot="8100000">
              <a:off x="4187349" y="4935825"/>
              <a:ext cx="360451" cy="360451"/>
            </a:xfrm>
            <a:prstGeom prst="arc">
              <a:avLst>
                <a:gd name="adj1" fmla="val 13886178"/>
                <a:gd name="adj2" fmla="val 2538712"/>
              </a:avLst>
            </a:prstGeom>
            <a:ln>
              <a:solidFill>
                <a:srgbClr val="2C6E8A"/>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73" name="Straight Connector 72"/>
            <p:cNvCxnSpPr/>
            <p:nvPr/>
          </p:nvCxnSpPr>
          <p:spPr>
            <a:xfrm rot="16200000" flipH="1">
              <a:off x="4291150" y="5447353"/>
              <a:ext cx="152850" cy="0"/>
            </a:xfrm>
            <a:prstGeom prst="line">
              <a:avLst/>
            </a:prstGeom>
            <a:noFill/>
            <a:ln>
              <a:solidFill>
                <a:schemeClr val="bg1"/>
              </a:solidFill>
              <a:prstDash val="dot"/>
              <a:headEnd type="none"/>
              <a:tailEnd type="none" w="lg" len="med"/>
            </a:ln>
          </p:spPr>
          <p:style>
            <a:lnRef idx="1">
              <a:schemeClr val="accent1"/>
            </a:lnRef>
            <a:fillRef idx="3">
              <a:schemeClr val="accent1"/>
            </a:fillRef>
            <a:effectRef idx="2">
              <a:schemeClr val="accent1"/>
            </a:effectRef>
            <a:fontRef idx="minor">
              <a:schemeClr val="lt1"/>
            </a:fontRef>
          </p:style>
        </p:cxnSp>
      </p:grpSp>
      <p:sp>
        <p:nvSpPr>
          <p:cNvPr id="90" name="TextBox 89"/>
          <p:cNvSpPr txBox="1"/>
          <p:nvPr/>
        </p:nvSpPr>
        <p:spPr>
          <a:xfrm>
            <a:off x="5453873" y="1205661"/>
            <a:ext cx="697627" cy="369332"/>
          </a:xfrm>
          <a:prstGeom prst="rect">
            <a:avLst/>
          </a:prstGeom>
          <a:noFill/>
        </p:spPr>
        <p:txBody>
          <a:bodyPr wrap="none" rtlCol="0">
            <a:spAutoFit/>
          </a:bodyPr>
          <a:lstStyle/>
          <a:p>
            <a:r>
              <a:rPr lang="en-US" dirty="0" smtClean="0">
                <a:solidFill>
                  <a:srgbClr val="FFFFFF"/>
                </a:solidFill>
                <a:latin typeface="Raleway"/>
                <a:cs typeface="Raleway"/>
              </a:rPr>
              <a:t>DMZ</a:t>
            </a:r>
            <a:endParaRPr lang="en-US" dirty="0">
              <a:solidFill>
                <a:srgbClr val="FFFFFF"/>
              </a:solidFill>
              <a:latin typeface="Raleway"/>
              <a:cs typeface="Raleway"/>
            </a:endParaRPr>
          </a:p>
        </p:txBody>
      </p:sp>
      <p:pic>
        <p:nvPicPr>
          <p:cNvPr id="92" name="Picture 9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6050" y="1546831"/>
            <a:ext cx="555645" cy="555645"/>
          </a:xfrm>
          <a:prstGeom prst="rect">
            <a:avLst/>
          </a:prstGeom>
        </p:spPr>
      </p:pic>
      <p:pic>
        <p:nvPicPr>
          <p:cNvPr id="97" name="Picture 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6050" y="2420249"/>
            <a:ext cx="555645" cy="555645"/>
          </a:xfrm>
          <a:prstGeom prst="rect">
            <a:avLst/>
          </a:prstGeom>
        </p:spPr>
      </p:pic>
      <p:pic>
        <p:nvPicPr>
          <p:cNvPr id="98" name="Picture 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77846" y="3266962"/>
            <a:ext cx="555645" cy="555645"/>
          </a:xfrm>
          <a:prstGeom prst="rect">
            <a:avLst/>
          </a:prstGeom>
        </p:spPr>
      </p:pic>
      <p:sp>
        <p:nvSpPr>
          <p:cNvPr id="100" name="TextBox 99"/>
          <p:cNvSpPr txBox="1"/>
          <p:nvPr/>
        </p:nvSpPr>
        <p:spPr>
          <a:xfrm>
            <a:off x="355600" y="294501"/>
            <a:ext cx="3275256" cy="553998"/>
          </a:xfrm>
          <a:prstGeom prst="rect">
            <a:avLst/>
          </a:prstGeom>
          <a:noFill/>
        </p:spPr>
        <p:txBody>
          <a:bodyPr wrap="none" rtlCol="0">
            <a:spAutoFit/>
          </a:bodyPr>
          <a:lstStyle/>
          <a:p>
            <a:r>
              <a:rPr lang="en-US" sz="3000" dirty="0" smtClean="0">
                <a:solidFill>
                  <a:schemeClr val="bg1"/>
                </a:solidFill>
                <a:latin typeface="Raleway"/>
                <a:cs typeface="Raleway"/>
              </a:rPr>
              <a:t>CHNAPI Gateway</a:t>
            </a:r>
            <a:endParaRPr lang="en-US" sz="3000" dirty="0">
              <a:solidFill>
                <a:schemeClr val="bg1"/>
              </a:solidFill>
              <a:latin typeface="Raleway"/>
              <a:cs typeface="Raleway"/>
            </a:endParaRPr>
          </a:p>
        </p:txBody>
      </p:sp>
      <p:cxnSp>
        <p:nvCxnSpPr>
          <p:cNvPr id="101" name="Straight Connector 100"/>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0632" y="4762685"/>
            <a:ext cx="563742" cy="563742"/>
          </a:xfrm>
          <a:prstGeom prst="rect">
            <a:avLst/>
          </a:prstGeom>
        </p:spPr>
      </p:pic>
      <p:sp>
        <p:nvSpPr>
          <p:cNvPr id="18" name="TextBox 17"/>
          <p:cNvSpPr txBox="1"/>
          <p:nvPr/>
        </p:nvSpPr>
        <p:spPr>
          <a:xfrm>
            <a:off x="1253705" y="4838294"/>
            <a:ext cx="4095993" cy="369332"/>
          </a:xfrm>
          <a:prstGeom prst="rect">
            <a:avLst/>
          </a:prstGeom>
          <a:noFill/>
        </p:spPr>
        <p:txBody>
          <a:bodyPr wrap="none" rtlCol="0">
            <a:spAutoFit/>
          </a:bodyPr>
          <a:lstStyle/>
          <a:p>
            <a:r>
              <a:rPr lang="en-US" dirty="0" smtClean="0">
                <a:solidFill>
                  <a:srgbClr val="FFFFFF"/>
                </a:solidFill>
                <a:latin typeface="Raleway"/>
                <a:cs typeface="Raleway"/>
              </a:rPr>
              <a:t>JSON feed, </a:t>
            </a:r>
            <a:r>
              <a:rPr lang="en-US" dirty="0" err="1" smtClean="0">
                <a:solidFill>
                  <a:srgbClr val="FFFFFF"/>
                </a:solidFill>
                <a:latin typeface="Raleway"/>
                <a:cs typeface="Raleway"/>
              </a:rPr>
              <a:t>OData</a:t>
            </a:r>
            <a:r>
              <a:rPr lang="en-US" dirty="0" smtClean="0">
                <a:solidFill>
                  <a:srgbClr val="FFFFFF"/>
                </a:solidFill>
                <a:latin typeface="Raleway"/>
                <a:cs typeface="Raleway"/>
              </a:rPr>
              <a:t> or custom-crafted </a:t>
            </a:r>
            <a:endParaRPr lang="en-US" dirty="0">
              <a:solidFill>
                <a:srgbClr val="FFFFFF"/>
              </a:solidFill>
              <a:latin typeface="Raleway"/>
              <a:cs typeface="Raleway"/>
            </a:endParaRPr>
          </a:p>
        </p:txBody>
      </p:sp>
      <p:pic>
        <p:nvPicPr>
          <p:cNvPr id="49" name="Picture 4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84034" y="5537531"/>
            <a:ext cx="698521" cy="698521"/>
          </a:xfrm>
          <a:prstGeom prst="rect">
            <a:avLst/>
          </a:prstGeom>
        </p:spPr>
      </p:pic>
      <p:sp>
        <p:nvSpPr>
          <p:cNvPr id="50" name="TextBox 49"/>
          <p:cNvSpPr txBox="1"/>
          <p:nvPr/>
        </p:nvSpPr>
        <p:spPr>
          <a:xfrm>
            <a:off x="1253705" y="5692293"/>
            <a:ext cx="3724096" cy="369332"/>
          </a:xfrm>
          <a:prstGeom prst="rect">
            <a:avLst/>
          </a:prstGeom>
          <a:noFill/>
        </p:spPr>
        <p:txBody>
          <a:bodyPr wrap="none" rtlCol="0">
            <a:spAutoFit/>
          </a:bodyPr>
          <a:lstStyle/>
          <a:p>
            <a:r>
              <a:rPr lang="en-US" dirty="0" smtClean="0">
                <a:solidFill>
                  <a:srgbClr val="FFFFFF"/>
                </a:solidFill>
                <a:latin typeface="Raleway"/>
                <a:cs typeface="Raleway"/>
              </a:rPr>
              <a:t>Any JSON storage, e.g. </a:t>
            </a:r>
            <a:r>
              <a:rPr lang="en-US" dirty="0" err="1" smtClean="0">
                <a:solidFill>
                  <a:srgbClr val="FFFFFF"/>
                </a:solidFill>
                <a:latin typeface="Raleway"/>
                <a:cs typeface="Raleway"/>
              </a:rPr>
              <a:t>MongoDB</a:t>
            </a:r>
            <a:endParaRPr lang="en-US" dirty="0">
              <a:solidFill>
                <a:srgbClr val="FFFFFF"/>
              </a:solidFill>
              <a:latin typeface="Raleway"/>
              <a:cs typeface="Raleway"/>
            </a:endParaRPr>
          </a:p>
        </p:txBody>
      </p:sp>
    </p:spTree>
    <p:extLst>
      <p:ext uri="{BB962C8B-B14F-4D97-AF65-F5344CB8AC3E}">
        <p14:creationId xmlns:p14="http://schemas.microsoft.com/office/powerpoint/2010/main" val="2282980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5827460" y="2770201"/>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 </a:t>
            </a:r>
          </a:p>
          <a:p>
            <a:pPr algn="ctr"/>
            <a:r>
              <a:rPr lang="en-US" sz="1400" dirty="0" smtClean="0">
                <a:latin typeface="Raleway"/>
                <a:cs typeface="Raleway"/>
              </a:rPr>
              <a:t>Gateway</a:t>
            </a:r>
            <a:endParaRPr lang="en-US" sz="1400" dirty="0">
              <a:latin typeface="Raleway"/>
              <a:cs typeface="Raleway"/>
            </a:endParaRPr>
          </a:p>
        </p:txBody>
      </p:sp>
      <p:sp>
        <p:nvSpPr>
          <p:cNvPr id="4" name="Rounded Rectangle 3"/>
          <p:cNvSpPr/>
          <p:nvPr/>
        </p:nvSpPr>
        <p:spPr>
          <a:xfrm>
            <a:off x="2831629" y="2764207"/>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cxnSp>
        <p:nvCxnSpPr>
          <p:cNvPr id="7" name="Straight Connector 6"/>
          <p:cNvCxnSpPr>
            <a:stCxn id="4" idx="2"/>
            <a:endCxn id="14" idx="1"/>
          </p:cNvCxnSpPr>
          <p:nvPr/>
        </p:nvCxnSpPr>
        <p:spPr>
          <a:xfrm>
            <a:off x="3798054" y="3622863"/>
            <a:ext cx="0"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71765" y="2228370"/>
            <a:ext cx="1729241" cy="862891"/>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08235" y="4482348"/>
            <a:ext cx="1646142" cy="851685"/>
          </a:xfrm>
          <a:prstGeom prst="rect">
            <a:avLst/>
          </a:prstGeom>
        </p:spPr>
      </p:pic>
      <p:sp>
        <p:nvSpPr>
          <p:cNvPr id="14" name="Can 13"/>
          <p:cNvSpPr/>
          <p:nvPr/>
        </p:nvSpPr>
        <p:spPr>
          <a:xfrm>
            <a:off x="3267217" y="4492436"/>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Relational DB</a:t>
            </a:r>
            <a:endParaRPr lang="en-US" sz="1400" dirty="0">
              <a:latin typeface="Raleway"/>
              <a:cs typeface="Raleway"/>
            </a:endParaRPr>
          </a:p>
        </p:txBody>
      </p:sp>
      <p:sp>
        <p:nvSpPr>
          <p:cNvPr id="16" name="Rounded Rectangle 15"/>
          <p:cNvSpPr/>
          <p:nvPr/>
        </p:nvSpPr>
        <p:spPr>
          <a:xfrm>
            <a:off x="2831629" y="730004"/>
            <a:ext cx="1932849" cy="858656"/>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Back-Office</a:t>
            </a:r>
            <a:endParaRPr lang="en-US" sz="1400" dirty="0">
              <a:latin typeface="Raleway"/>
              <a:cs typeface="Raleway"/>
            </a:endParaRPr>
          </a:p>
        </p:txBody>
      </p:sp>
      <p:cxnSp>
        <p:nvCxnSpPr>
          <p:cNvPr id="17" name="Straight Connector 16"/>
          <p:cNvCxnSpPr>
            <a:stCxn id="16" idx="2"/>
            <a:endCxn id="4" idx="0"/>
          </p:cNvCxnSpPr>
          <p:nvPr/>
        </p:nvCxnSpPr>
        <p:spPr>
          <a:xfrm>
            <a:off x="3798054" y="1588660"/>
            <a:ext cx="0" cy="117554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27494" y="853205"/>
            <a:ext cx="535530" cy="545619"/>
          </a:xfrm>
          <a:prstGeom prst="rect">
            <a:avLst/>
          </a:prstGeom>
        </p:spPr>
      </p:pic>
      <p:sp>
        <p:nvSpPr>
          <p:cNvPr id="18" name="Rounded Rectangle 17"/>
          <p:cNvSpPr/>
          <p:nvPr/>
        </p:nvSpPr>
        <p:spPr>
          <a:xfrm>
            <a:off x="349111" y="2757420"/>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Credit History Collector</a:t>
            </a:r>
            <a:endParaRPr lang="en-US" sz="1400" dirty="0">
              <a:latin typeface="Raleway"/>
              <a:cs typeface="Raleway"/>
            </a:endParaRPr>
          </a:p>
        </p:txBody>
      </p:sp>
      <p:pic>
        <p:nvPicPr>
          <p:cNvPr id="19" name="Picture 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24692" y="2596803"/>
            <a:ext cx="303762" cy="494458"/>
          </a:xfrm>
          <a:prstGeom prst="rect">
            <a:avLst/>
          </a:prstGeom>
        </p:spPr>
      </p:pic>
      <p:cxnSp>
        <p:nvCxnSpPr>
          <p:cNvPr id="20" name="Straight Connector 19"/>
          <p:cNvCxnSpPr>
            <a:stCxn id="4" idx="1"/>
            <a:endCxn id="18" idx="3"/>
          </p:cNvCxnSpPr>
          <p:nvPr/>
        </p:nvCxnSpPr>
        <p:spPr>
          <a:xfrm flipH="1" flipV="1">
            <a:off x="2281960" y="3186748"/>
            <a:ext cx="549669" cy="678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25" name="Picture 2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04246" y="2985911"/>
            <a:ext cx="416436" cy="416436"/>
          </a:xfrm>
          <a:prstGeom prst="rect">
            <a:avLst/>
          </a:prstGeom>
        </p:spPr>
      </p:pic>
      <p:cxnSp>
        <p:nvCxnSpPr>
          <p:cNvPr id="28" name="Straight Connector 27"/>
          <p:cNvCxnSpPr>
            <a:stCxn id="27" idx="2"/>
            <a:endCxn id="29" idx="1"/>
          </p:cNvCxnSpPr>
          <p:nvPr/>
        </p:nvCxnSpPr>
        <p:spPr>
          <a:xfrm flipH="1">
            <a:off x="6786431" y="3628857"/>
            <a:ext cx="7454" cy="863580"/>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29" name="Can 28"/>
          <p:cNvSpPr/>
          <p:nvPr/>
        </p:nvSpPr>
        <p:spPr>
          <a:xfrm>
            <a:off x="6255594" y="4492437"/>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smtClean="0">
                <a:latin typeface="Raleway"/>
                <a:cs typeface="Raleway"/>
              </a:rPr>
              <a:t>MongoDB</a:t>
            </a:r>
            <a:endParaRPr lang="en-US" sz="1400" dirty="0">
              <a:latin typeface="Raleway"/>
              <a:cs typeface="Raleway"/>
            </a:endParaRPr>
          </a:p>
        </p:txBody>
      </p:sp>
      <p:pic>
        <p:nvPicPr>
          <p:cNvPr id="26" name="Picture 2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966577" y="4352546"/>
            <a:ext cx="555645" cy="555645"/>
          </a:xfrm>
          <a:prstGeom prst="rect">
            <a:avLst/>
          </a:prstGeom>
        </p:spPr>
      </p:pic>
      <p:cxnSp>
        <p:nvCxnSpPr>
          <p:cNvPr id="30" name="Straight Connector 29"/>
          <p:cNvCxnSpPr>
            <a:stCxn id="4" idx="3"/>
            <a:endCxn id="25" idx="1"/>
          </p:cNvCxnSpPr>
          <p:nvPr/>
        </p:nvCxnSpPr>
        <p:spPr>
          <a:xfrm>
            <a:off x="4764478" y="3193535"/>
            <a:ext cx="939768" cy="594"/>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118782" y="2797672"/>
            <a:ext cx="797743" cy="810680"/>
          </a:xfrm>
          <a:prstGeom prst="ellipse">
            <a:avLst/>
          </a:prstGeom>
          <a:ln w="38100" cmpd="sng">
            <a:solidFill>
              <a:srgbClr val="000000"/>
            </a:solidFill>
          </a:ln>
        </p:spPr>
      </p:pic>
      <p:cxnSp>
        <p:nvCxnSpPr>
          <p:cNvPr id="34" name="Straight Connector 33"/>
          <p:cNvCxnSpPr>
            <a:stCxn id="33" idx="2"/>
            <a:endCxn id="27" idx="3"/>
          </p:cNvCxnSpPr>
          <p:nvPr/>
        </p:nvCxnSpPr>
        <p:spPr>
          <a:xfrm flipH="1" flipV="1">
            <a:off x="7760309" y="3199529"/>
            <a:ext cx="358473" cy="348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21" name="Picture 20"/>
          <p:cNvPicPr>
            <a:picLocks noChangeAspect="1"/>
          </p:cNvPicPr>
          <p:nvPr/>
        </p:nvPicPr>
        <p:blipFill rotWithShape="1">
          <a:blip r:embed="rId9" cstate="screen">
            <a:lum bright="70000" contrast="-70000"/>
            <a:extLst>
              <a:ext uri="{28A0092B-C50C-407E-A947-70E740481C1C}">
                <a14:useLocalDpi xmlns:a14="http://schemas.microsoft.com/office/drawing/2010/main"/>
              </a:ext>
            </a:extLst>
          </a:blip>
          <a:srcRect/>
          <a:stretch/>
        </p:blipFill>
        <p:spPr>
          <a:xfrm>
            <a:off x="1297761" y="2623009"/>
            <a:ext cx="728123" cy="282396"/>
          </a:xfrm>
          <a:prstGeom prst="rect">
            <a:avLst/>
          </a:prstGeom>
        </p:spPr>
      </p:pic>
    </p:spTree>
    <p:extLst>
      <p:ext uri="{BB962C8B-B14F-4D97-AF65-F5344CB8AC3E}">
        <p14:creationId xmlns:p14="http://schemas.microsoft.com/office/powerpoint/2010/main" val="173621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5600" y="294501"/>
            <a:ext cx="6325960" cy="553998"/>
          </a:xfrm>
          <a:prstGeom prst="rect">
            <a:avLst/>
          </a:prstGeom>
          <a:noFill/>
        </p:spPr>
        <p:txBody>
          <a:bodyPr wrap="none" rtlCol="0">
            <a:spAutoFit/>
          </a:bodyPr>
          <a:lstStyle/>
          <a:p>
            <a:r>
              <a:rPr lang="en-US" sz="3000" dirty="0" smtClean="0">
                <a:solidFill>
                  <a:schemeClr val="bg1"/>
                </a:solidFill>
                <a:latin typeface="Raleway"/>
                <a:cs typeface="Raleway"/>
              </a:rPr>
              <a:t>Internal Loan Underwriting System</a:t>
            </a:r>
            <a:endParaRPr lang="en-US" sz="3000" dirty="0">
              <a:solidFill>
                <a:schemeClr val="bg1"/>
              </a:solidFill>
              <a:latin typeface="Raleway"/>
              <a:cs typeface="Raleway"/>
            </a:endParaRPr>
          </a:p>
        </p:txBody>
      </p:sp>
      <p:cxnSp>
        <p:nvCxnSpPr>
          <p:cNvPr id="7" name="Straight Connector 6"/>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55600" y="1155394"/>
            <a:ext cx="8521700" cy="1791516"/>
          </a:xfrm>
          <a:prstGeom prst="rect">
            <a:avLst/>
          </a:prstGeom>
          <a:noFill/>
        </p:spPr>
        <p:txBody>
          <a:bodyPr wrap="square" numCol="1" rtlCol="0">
            <a:spAutoFit/>
          </a:bodyPr>
          <a:lstStyle/>
          <a:p>
            <a:pPr>
              <a:lnSpc>
                <a:spcPct val="150000"/>
              </a:lnSpc>
            </a:pPr>
            <a:r>
              <a:rPr lang="en-US" sz="2500" b="1" dirty="0" smtClean="0">
                <a:solidFill>
                  <a:srgbClr val="FFFFFF"/>
                </a:solidFill>
                <a:latin typeface="Raleway "/>
                <a:cs typeface="Raleway "/>
              </a:rPr>
              <a:t>Requirement </a:t>
            </a:r>
            <a:r>
              <a:rPr lang="ru-RU" sz="2500" b="1" dirty="0" smtClean="0">
                <a:solidFill>
                  <a:srgbClr val="FFFFFF"/>
                </a:solidFill>
                <a:latin typeface="Raleway "/>
                <a:cs typeface="Raleway "/>
              </a:rPr>
              <a:t>№</a:t>
            </a:r>
            <a:r>
              <a:rPr lang="lv-LV" sz="2500" b="1" dirty="0">
                <a:solidFill>
                  <a:srgbClr val="FFFFFF"/>
                </a:solidFill>
                <a:latin typeface="Raleway "/>
                <a:cs typeface="Raleway "/>
              </a:rPr>
              <a:t>5</a:t>
            </a:r>
            <a:endParaRPr lang="en-US" sz="2500" b="1" dirty="0" smtClean="0">
              <a:solidFill>
                <a:srgbClr val="FFFFFF"/>
              </a:solidFill>
              <a:latin typeface="Raleway "/>
              <a:cs typeface="Raleway "/>
            </a:endParaRPr>
          </a:p>
          <a:p>
            <a:pPr>
              <a:lnSpc>
                <a:spcPct val="150000"/>
              </a:lnSpc>
            </a:pPr>
            <a:r>
              <a:rPr lang="lv-LV" sz="2500" dirty="0" smtClean="0">
                <a:solidFill>
                  <a:srgbClr val="FFFFFF"/>
                </a:solidFill>
                <a:latin typeface="Raleway "/>
                <a:cs typeface="Raleway "/>
              </a:rPr>
              <a:t>Chuck Norris</a:t>
            </a:r>
            <a:r>
              <a:rPr lang="ru-RU" sz="2500" dirty="0" smtClean="0">
                <a:solidFill>
                  <a:srgbClr val="FFFFFF"/>
                </a:solidFill>
                <a:latin typeface="Raleway "/>
                <a:cs typeface="Raleway "/>
              </a:rPr>
              <a:t> </a:t>
            </a:r>
            <a:r>
              <a:rPr lang="lv-LV" sz="2500" dirty="0" smtClean="0">
                <a:solidFill>
                  <a:srgbClr val="FFFFFF"/>
                </a:solidFill>
                <a:latin typeface="Raleway "/>
                <a:cs typeface="Raleway "/>
              </a:rPr>
              <a:t>is interested in all underwriting decisions. Project </a:t>
            </a:r>
            <a:r>
              <a:rPr lang="lv-LV" sz="2500" dirty="0">
                <a:solidFill>
                  <a:srgbClr val="FFFFFF"/>
                </a:solidFill>
                <a:latin typeface="Raleway "/>
                <a:cs typeface="Raleway "/>
              </a:rPr>
              <a:t>codename </a:t>
            </a:r>
            <a:r>
              <a:rPr lang="ru-RU" sz="2500" dirty="0">
                <a:solidFill>
                  <a:srgbClr val="FFFFFF"/>
                </a:solidFill>
                <a:latin typeface="Raleway "/>
                <a:cs typeface="Raleway "/>
              </a:rPr>
              <a:t>«</a:t>
            </a:r>
            <a:r>
              <a:rPr lang="en-US" sz="2500" dirty="0">
                <a:solidFill>
                  <a:srgbClr val="FFFFFF"/>
                </a:solidFill>
                <a:latin typeface="Raleway "/>
                <a:cs typeface="Raleway "/>
              </a:rPr>
              <a:t>CHNORR</a:t>
            </a:r>
            <a:r>
              <a:rPr lang="ru-RU" sz="2500" dirty="0" smtClean="0">
                <a:solidFill>
                  <a:srgbClr val="FFFFFF"/>
                </a:solidFill>
                <a:latin typeface="Raleway "/>
                <a:cs typeface="Raleway "/>
              </a:rPr>
              <a:t>»</a:t>
            </a:r>
            <a:r>
              <a:rPr lang="lv-LV" sz="2500" dirty="0" smtClean="0">
                <a:solidFill>
                  <a:srgbClr val="FFFFFF"/>
                </a:solidFill>
                <a:latin typeface="Raleway "/>
                <a:cs typeface="Raleway "/>
              </a:rPr>
              <a:t>.</a:t>
            </a:r>
          </a:p>
        </p:txBody>
      </p:sp>
      <p:sp>
        <p:nvSpPr>
          <p:cNvPr id="9" name="TextBox 8"/>
          <p:cNvSpPr txBox="1"/>
          <p:nvPr/>
        </p:nvSpPr>
        <p:spPr>
          <a:xfrm>
            <a:off x="355600" y="3405767"/>
            <a:ext cx="8521700" cy="637354"/>
          </a:xfrm>
          <a:prstGeom prst="rect">
            <a:avLst/>
          </a:prstGeom>
          <a:noFill/>
        </p:spPr>
        <p:txBody>
          <a:bodyPr wrap="square" numCol="1" rtlCol="0">
            <a:spAutoFit/>
          </a:bodyPr>
          <a:lstStyle/>
          <a:p>
            <a:pPr>
              <a:lnSpc>
                <a:spcPct val="150000"/>
              </a:lnSpc>
            </a:pPr>
            <a:r>
              <a:rPr lang="lv-LV" sz="2500" b="1" dirty="0" smtClean="0">
                <a:solidFill>
                  <a:srgbClr val="FFFFFF"/>
                </a:solidFill>
                <a:latin typeface="Raleway "/>
                <a:cs typeface="Raleway "/>
              </a:rPr>
              <a:t>Why separate micro service?</a:t>
            </a:r>
            <a:endParaRPr lang="en-US" sz="2500" b="1" dirty="0" smtClean="0">
              <a:solidFill>
                <a:srgbClr val="FFFFFF"/>
              </a:solidFill>
              <a:latin typeface="Raleway "/>
              <a:cs typeface="Raleway "/>
            </a:endParaRPr>
          </a:p>
        </p:txBody>
      </p:sp>
      <p:sp>
        <p:nvSpPr>
          <p:cNvPr id="10" name="TextBox 9"/>
          <p:cNvSpPr txBox="1"/>
          <p:nvPr/>
        </p:nvSpPr>
        <p:spPr>
          <a:xfrm>
            <a:off x="460632" y="4145759"/>
            <a:ext cx="8521700" cy="1791516"/>
          </a:xfrm>
          <a:prstGeom prst="rect">
            <a:avLst/>
          </a:prstGeom>
          <a:noFill/>
        </p:spPr>
        <p:txBody>
          <a:bodyPr wrap="square" numCol="1" rtlCol="0">
            <a:spAutoFit/>
          </a:bodyPr>
          <a:lstStyle/>
          <a:p>
            <a:pPr marL="457200" indent="-457200">
              <a:lnSpc>
                <a:spcPct val="150000"/>
              </a:lnSpc>
              <a:buFont typeface="Arial"/>
              <a:buChar char="•"/>
            </a:pPr>
            <a:r>
              <a:rPr lang="lv-LV" sz="2500" dirty="0" smtClean="0">
                <a:solidFill>
                  <a:srgbClr val="FFFFFF"/>
                </a:solidFill>
                <a:latin typeface="Raleway "/>
                <a:cs typeface="Raleway "/>
              </a:rPr>
              <a:t>Daily reporting, during active working hours</a:t>
            </a:r>
          </a:p>
          <a:p>
            <a:pPr marL="457200" indent="-457200">
              <a:lnSpc>
                <a:spcPct val="150000"/>
              </a:lnSpc>
              <a:buFont typeface="Arial"/>
              <a:buChar char="•"/>
            </a:pPr>
            <a:r>
              <a:rPr lang="lv-LV" sz="2500" dirty="0" smtClean="0">
                <a:solidFill>
                  <a:srgbClr val="FFFFFF"/>
                </a:solidFill>
                <a:latin typeface="Raleway "/>
                <a:cs typeface="Raleway "/>
              </a:rPr>
              <a:t>External Client API with a tail of transitive dependencies</a:t>
            </a:r>
          </a:p>
          <a:p>
            <a:pPr marL="457200" indent="-457200">
              <a:lnSpc>
                <a:spcPct val="150000"/>
              </a:lnSpc>
              <a:buFont typeface="Arial"/>
              <a:buChar char="•"/>
            </a:pPr>
            <a:r>
              <a:rPr lang="lv-LV" sz="2500" dirty="0" smtClean="0">
                <a:solidFill>
                  <a:srgbClr val="FFFFFF"/>
                </a:solidFill>
                <a:latin typeface="Raleway "/>
                <a:cs typeface="Raleway "/>
              </a:rPr>
              <a:t>Neightbor dev team would like to use CHNORR!</a:t>
            </a:r>
          </a:p>
        </p:txBody>
      </p:sp>
    </p:spTree>
    <p:extLst>
      <p:ext uri="{BB962C8B-B14F-4D97-AF65-F5344CB8AC3E}">
        <p14:creationId xmlns:p14="http://schemas.microsoft.com/office/powerpoint/2010/main" val="370372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dissolv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dissolv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dissolv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dissolve">
                                      <p:cBhvr>
                                        <p:cTn id="2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ounded Rectangle 88"/>
          <p:cNvSpPr/>
          <p:nvPr/>
        </p:nvSpPr>
        <p:spPr>
          <a:xfrm>
            <a:off x="4610977" y="1742607"/>
            <a:ext cx="2004923" cy="2693496"/>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p:cNvSpPr txBox="1"/>
          <p:nvPr/>
        </p:nvSpPr>
        <p:spPr>
          <a:xfrm>
            <a:off x="4280007" y="2867850"/>
            <a:ext cx="184666" cy="369332"/>
          </a:xfrm>
          <a:prstGeom prst="rect">
            <a:avLst/>
          </a:prstGeom>
          <a:noFill/>
        </p:spPr>
        <p:txBody>
          <a:bodyPr wrap="none" rtlCol="0">
            <a:spAutoFit/>
          </a:bodyPr>
          <a:lstStyle/>
          <a:p>
            <a:endParaRPr lang="en-US" dirty="0"/>
          </a:p>
        </p:txBody>
      </p:sp>
      <p:sp>
        <p:nvSpPr>
          <p:cNvPr id="6" name="Rounded Rectangle 5"/>
          <p:cNvSpPr/>
          <p:nvPr/>
        </p:nvSpPr>
        <p:spPr>
          <a:xfrm>
            <a:off x="321899" y="2876835"/>
            <a:ext cx="1483583" cy="429017"/>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sp>
        <p:nvSpPr>
          <p:cNvPr id="7" name="Rounded Rectangle 6"/>
          <p:cNvSpPr/>
          <p:nvPr/>
        </p:nvSpPr>
        <p:spPr>
          <a:xfrm>
            <a:off x="4947757" y="2770309"/>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latin typeface="Raleway"/>
                <a:cs typeface="Raleway"/>
              </a:rPr>
              <a:t>CHNORR</a:t>
            </a:r>
          </a:p>
        </p:txBody>
      </p:sp>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79770" y="2686004"/>
            <a:ext cx="797743" cy="810680"/>
          </a:xfrm>
          <a:prstGeom prst="ellipse">
            <a:avLst/>
          </a:prstGeom>
          <a:ln w="38100" cmpd="sng">
            <a:solidFill>
              <a:srgbClr val="000000"/>
            </a:solidFill>
          </a:ln>
        </p:spPr>
      </p:pic>
      <p:sp>
        <p:nvSpPr>
          <p:cNvPr id="13" name="Rounded Rectangle 12"/>
          <p:cNvSpPr/>
          <p:nvPr/>
        </p:nvSpPr>
        <p:spPr>
          <a:xfrm>
            <a:off x="4947757" y="3584838"/>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a:latin typeface="Raleway"/>
                <a:cs typeface="Raleway"/>
              </a:rPr>
              <a:t>CHNORR</a:t>
            </a:r>
          </a:p>
        </p:txBody>
      </p:sp>
      <p:sp>
        <p:nvSpPr>
          <p:cNvPr id="14" name="Rounded Rectangle 13"/>
          <p:cNvSpPr/>
          <p:nvPr/>
        </p:nvSpPr>
        <p:spPr>
          <a:xfrm>
            <a:off x="4947757" y="1956026"/>
            <a:ext cx="1362261" cy="628025"/>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CHNORR</a:t>
            </a:r>
          </a:p>
        </p:txBody>
      </p:sp>
      <p:cxnSp>
        <p:nvCxnSpPr>
          <p:cNvPr id="21" name="Straight Connector 20"/>
          <p:cNvCxnSpPr>
            <a:endCxn id="14" idx="1"/>
          </p:cNvCxnSpPr>
          <p:nvPr/>
        </p:nvCxnSpPr>
        <p:spPr>
          <a:xfrm flipV="1">
            <a:off x="4350744" y="2270039"/>
            <a:ext cx="597013" cy="8075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24" name="Straight Connector 23"/>
          <p:cNvCxnSpPr>
            <a:endCxn id="7" idx="1"/>
          </p:cNvCxnSpPr>
          <p:nvPr/>
        </p:nvCxnSpPr>
        <p:spPr>
          <a:xfrm>
            <a:off x="4350744" y="3077545"/>
            <a:ext cx="597013" cy="677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27" name="Straight Connector 26"/>
          <p:cNvCxnSpPr>
            <a:endCxn id="13" idx="1"/>
          </p:cNvCxnSpPr>
          <p:nvPr/>
        </p:nvCxnSpPr>
        <p:spPr>
          <a:xfrm>
            <a:off x="4350744" y="3077545"/>
            <a:ext cx="597013" cy="821306"/>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38" name="Straight Connector 37"/>
          <p:cNvCxnSpPr>
            <a:stCxn id="14" idx="3"/>
            <a:endCxn id="9" idx="2"/>
          </p:cNvCxnSpPr>
          <p:nvPr/>
        </p:nvCxnSpPr>
        <p:spPr>
          <a:xfrm>
            <a:off x="6310018" y="2270039"/>
            <a:ext cx="1069752" cy="821305"/>
          </a:xfrm>
          <a:prstGeom prst="line">
            <a:avLst/>
          </a:prstGeom>
          <a:noFill/>
          <a:ln>
            <a:solidFill>
              <a:srgbClr val="FFFFFF"/>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cxnSp>
        <p:nvCxnSpPr>
          <p:cNvPr id="41" name="Straight Connector 40"/>
          <p:cNvCxnSpPr>
            <a:stCxn id="7" idx="3"/>
            <a:endCxn id="9" idx="2"/>
          </p:cNvCxnSpPr>
          <p:nvPr/>
        </p:nvCxnSpPr>
        <p:spPr>
          <a:xfrm>
            <a:off x="6310018" y="3084322"/>
            <a:ext cx="1069752" cy="702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45" name="Straight Connector 44"/>
          <p:cNvCxnSpPr>
            <a:stCxn id="13" idx="3"/>
            <a:endCxn id="9" idx="2"/>
          </p:cNvCxnSpPr>
          <p:nvPr/>
        </p:nvCxnSpPr>
        <p:spPr>
          <a:xfrm flipV="1">
            <a:off x="6310018" y="3091344"/>
            <a:ext cx="1069752" cy="807507"/>
          </a:xfrm>
          <a:prstGeom prst="line">
            <a:avLst/>
          </a:prstGeom>
          <a:noFill/>
          <a:ln>
            <a:solidFill>
              <a:srgbClr val="FFFFFF"/>
            </a:solidFill>
            <a:prstDash val="dash"/>
            <a:headEnd type="none"/>
            <a:tailEnd type="none" w="lg" len="med"/>
          </a:ln>
        </p:spPr>
        <p:style>
          <a:lnRef idx="1">
            <a:schemeClr val="accent1"/>
          </a:lnRef>
          <a:fillRef idx="3">
            <a:schemeClr val="accent1"/>
          </a:fillRef>
          <a:effectRef idx="2">
            <a:schemeClr val="accent1"/>
          </a:effectRef>
          <a:fontRef idx="minor">
            <a:schemeClr val="lt1"/>
          </a:fontRef>
        </p:style>
      </p:cxnSp>
      <p:sp>
        <p:nvSpPr>
          <p:cNvPr id="90" name="TextBox 89"/>
          <p:cNvSpPr txBox="1"/>
          <p:nvPr/>
        </p:nvSpPr>
        <p:spPr>
          <a:xfrm>
            <a:off x="5227377" y="1327829"/>
            <a:ext cx="697627" cy="369332"/>
          </a:xfrm>
          <a:prstGeom prst="rect">
            <a:avLst/>
          </a:prstGeom>
          <a:noFill/>
        </p:spPr>
        <p:txBody>
          <a:bodyPr wrap="none" rtlCol="0">
            <a:spAutoFit/>
          </a:bodyPr>
          <a:lstStyle/>
          <a:p>
            <a:r>
              <a:rPr lang="en-US" dirty="0" smtClean="0">
                <a:solidFill>
                  <a:srgbClr val="FFFFFF"/>
                </a:solidFill>
                <a:latin typeface="Raleway"/>
                <a:cs typeface="Raleway"/>
              </a:rPr>
              <a:t>DMZ</a:t>
            </a:r>
            <a:endParaRPr lang="en-US" dirty="0">
              <a:solidFill>
                <a:srgbClr val="FFFFFF"/>
              </a:solidFill>
              <a:latin typeface="Raleway"/>
              <a:cs typeface="Raleway"/>
            </a:endParaRPr>
          </a:p>
        </p:txBody>
      </p:sp>
      <p:pic>
        <p:nvPicPr>
          <p:cNvPr id="92" name="Picture 9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5004" y="1678203"/>
            <a:ext cx="555645" cy="555645"/>
          </a:xfrm>
          <a:prstGeom prst="rect">
            <a:avLst/>
          </a:prstGeom>
        </p:spPr>
      </p:pic>
      <p:pic>
        <p:nvPicPr>
          <p:cNvPr id="97" name="Picture 9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5004" y="2551621"/>
            <a:ext cx="555645" cy="555645"/>
          </a:xfrm>
          <a:prstGeom prst="rect">
            <a:avLst/>
          </a:prstGeom>
        </p:spPr>
      </p:pic>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26800" y="3398334"/>
            <a:ext cx="555645" cy="555645"/>
          </a:xfrm>
          <a:prstGeom prst="rect">
            <a:avLst/>
          </a:prstGeom>
        </p:spPr>
      </p:pic>
      <p:sp>
        <p:nvSpPr>
          <p:cNvPr id="100" name="TextBox 99"/>
          <p:cNvSpPr txBox="1"/>
          <p:nvPr/>
        </p:nvSpPr>
        <p:spPr>
          <a:xfrm>
            <a:off x="355600" y="294501"/>
            <a:ext cx="1830116" cy="553998"/>
          </a:xfrm>
          <a:prstGeom prst="rect">
            <a:avLst/>
          </a:prstGeom>
          <a:noFill/>
        </p:spPr>
        <p:txBody>
          <a:bodyPr wrap="none" rtlCol="0">
            <a:spAutoFit/>
          </a:bodyPr>
          <a:lstStyle/>
          <a:p>
            <a:r>
              <a:rPr lang="en-US" sz="3000" dirty="0" smtClean="0">
                <a:solidFill>
                  <a:schemeClr val="bg1"/>
                </a:solidFill>
                <a:latin typeface="Raleway"/>
                <a:cs typeface="Raleway"/>
              </a:rPr>
              <a:t>CHNORR</a:t>
            </a:r>
            <a:endParaRPr lang="en-US" sz="3000" dirty="0">
              <a:solidFill>
                <a:schemeClr val="bg1"/>
              </a:solidFill>
              <a:latin typeface="Raleway"/>
              <a:cs typeface="Raleway"/>
            </a:endParaRPr>
          </a:p>
        </p:txBody>
      </p:sp>
      <p:cxnSp>
        <p:nvCxnSpPr>
          <p:cNvPr id="101" name="Straight Connector 100"/>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53" name="Rounded Rectangle 52"/>
          <p:cNvSpPr/>
          <p:nvPr/>
        </p:nvSpPr>
        <p:spPr>
          <a:xfrm>
            <a:off x="3244701" y="1949004"/>
            <a:ext cx="1106043" cy="227063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Load Balancer</a:t>
            </a:r>
            <a:endParaRPr lang="en-US" sz="1400" dirty="0">
              <a:latin typeface="Raleway"/>
              <a:cs typeface="Raleway"/>
            </a:endParaRPr>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043733" y="2496325"/>
            <a:ext cx="663667" cy="663667"/>
          </a:xfrm>
          <a:prstGeom prst="rect">
            <a:avLst/>
          </a:prstGeom>
        </p:spPr>
      </p:pic>
      <p:cxnSp>
        <p:nvCxnSpPr>
          <p:cNvPr id="60" name="Straight Connector 59"/>
          <p:cNvCxnSpPr>
            <a:stCxn id="6" idx="3"/>
            <a:endCxn id="53" idx="1"/>
          </p:cNvCxnSpPr>
          <p:nvPr/>
        </p:nvCxnSpPr>
        <p:spPr>
          <a:xfrm flipV="1">
            <a:off x="1805482" y="3084322"/>
            <a:ext cx="1439219" cy="702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61" name="TextBox 60"/>
          <p:cNvSpPr txBox="1"/>
          <p:nvPr/>
        </p:nvSpPr>
        <p:spPr>
          <a:xfrm>
            <a:off x="1933949" y="2156465"/>
            <a:ext cx="902811" cy="369332"/>
          </a:xfrm>
          <a:prstGeom prst="rect">
            <a:avLst/>
          </a:prstGeom>
          <a:noFill/>
        </p:spPr>
        <p:txBody>
          <a:bodyPr wrap="none" rtlCol="0">
            <a:spAutoFit/>
          </a:bodyPr>
          <a:lstStyle/>
          <a:p>
            <a:r>
              <a:rPr lang="en-US" dirty="0" smtClean="0">
                <a:solidFill>
                  <a:srgbClr val="FFFFFF"/>
                </a:solidFill>
                <a:latin typeface="Raleway"/>
                <a:cs typeface="Raleway"/>
              </a:rPr>
              <a:t>Events</a:t>
            </a:r>
            <a:endParaRPr lang="en-US" dirty="0">
              <a:solidFill>
                <a:srgbClr val="FFFFFF"/>
              </a:solidFill>
              <a:latin typeface="Raleway"/>
              <a:cs typeface="Raleway"/>
            </a:endParaRPr>
          </a:p>
        </p:txBody>
      </p:sp>
      <p:pic>
        <p:nvPicPr>
          <p:cNvPr id="66" name="Picture 6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96133" y="2648725"/>
            <a:ext cx="663667" cy="663667"/>
          </a:xfrm>
          <a:prstGeom prst="rect">
            <a:avLst/>
          </a:prstGeom>
        </p:spPr>
      </p:pic>
      <p:pic>
        <p:nvPicPr>
          <p:cNvPr id="67" name="Picture 6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48533" y="2801125"/>
            <a:ext cx="663667" cy="663667"/>
          </a:xfrm>
          <a:prstGeom prst="rect">
            <a:avLst/>
          </a:prstGeom>
        </p:spPr>
      </p:pic>
      <p:pic>
        <p:nvPicPr>
          <p:cNvPr id="68" name="Picture 6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4542" y="3159992"/>
            <a:ext cx="364923" cy="364923"/>
          </a:xfrm>
          <a:prstGeom prst="rect">
            <a:avLst/>
          </a:prstGeom>
        </p:spPr>
      </p:pic>
      <p:pic>
        <p:nvPicPr>
          <p:cNvPr id="69" name="Picture 6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94480" y="4011447"/>
            <a:ext cx="364923" cy="364923"/>
          </a:xfrm>
          <a:prstGeom prst="rect">
            <a:avLst/>
          </a:prstGeom>
        </p:spPr>
      </p:pic>
      <p:pic>
        <p:nvPicPr>
          <p:cNvPr id="74" name="Picture 7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24542" y="2375587"/>
            <a:ext cx="364923" cy="364923"/>
          </a:xfrm>
          <a:prstGeom prst="rect">
            <a:avLst/>
          </a:prstGeom>
        </p:spPr>
      </p:pic>
      <p:pic>
        <p:nvPicPr>
          <p:cNvPr id="30" name="Picture 2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5600" y="4631212"/>
            <a:ext cx="780318" cy="780318"/>
          </a:xfrm>
          <a:prstGeom prst="rect">
            <a:avLst/>
          </a:prstGeom>
        </p:spPr>
      </p:pic>
      <p:sp>
        <p:nvSpPr>
          <p:cNvPr id="32" name="TextBox 31"/>
          <p:cNvSpPr txBox="1"/>
          <p:nvPr/>
        </p:nvSpPr>
        <p:spPr>
          <a:xfrm>
            <a:off x="1253705" y="4838294"/>
            <a:ext cx="1549577" cy="369332"/>
          </a:xfrm>
          <a:prstGeom prst="rect">
            <a:avLst/>
          </a:prstGeom>
          <a:noFill/>
        </p:spPr>
        <p:txBody>
          <a:bodyPr wrap="none" rtlCol="0">
            <a:spAutoFit/>
          </a:bodyPr>
          <a:lstStyle/>
          <a:p>
            <a:r>
              <a:rPr lang="en-US" dirty="0" smtClean="0">
                <a:solidFill>
                  <a:srgbClr val="FFFFFF"/>
                </a:solidFill>
                <a:latin typeface="Raleway"/>
                <a:cs typeface="Raleway"/>
              </a:rPr>
              <a:t>Spring Batch</a:t>
            </a:r>
            <a:endParaRPr lang="en-US" dirty="0">
              <a:solidFill>
                <a:srgbClr val="FFFFFF"/>
              </a:solidFill>
              <a:latin typeface="Raleway"/>
              <a:cs typeface="Raleway"/>
            </a:endParaRPr>
          </a:p>
        </p:txBody>
      </p:sp>
      <p:pic>
        <p:nvPicPr>
          <p:cNvPr id="33" name="Picture 32"/>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4034" y="5537531"/>
            <a:ext cx="698521" cy="698521"/>
          </a:xfrm>
          <a:prstGeom prst="rect">
            <a:avLst/>
          </a:prstGeom>
        </p:spPr>
      </p:pic>
      <p:sp>
        <p:nvSpPr>
          <p:cNvPr id="35" name="TextBox 34"/>
          <p:cNvSpPr txBox="1"/>
          <p:nvPr/>
        </p:nvSpPr>
        <p:spPr>
          <a:xfrm>
            <a:off x="1253705" y="5692293"/>
            <a:ext cx="6201309" cy="369332"/>
          </a:xfrm>
          <a:prstGeom prst="rect">
            <a:avLst/>
          </a:prstGeom>
          <a:noFill/>
        </p:spPr>
        <p:txBody>
          <a:bodyPr wrap="none" rtlCol="0">
            <a:spAutoFit/>
          </a:bodyPr>
          <a:lstStyle/>
          <a:p>
            <a:r>
              <a:rPr lang="en-US" dirty="0" smtClean="0">
                <a:solidFill>
                  <a:srgbClr val="FFFFFF"/>
                </a:solidFill>
                <a:latin typeface="Raleway"/>
                <a:cs typeface="Raleway"/>
              </a:rPr>
              <a:t>Any storage for keeping data in reporting-friendly format</a:t>
            </a:r>
            <a:endParaRPr lang="en-US" dirty="0">
              <a:solidFill>
                <a:srgbClr val="FFFFFF"/>
              </a:solidFill>
              <a:latin typeface="Raleway"/>
              <a:cs typeface="Raleway"/>
            </a:endParaRPr>
          </a:p>
        </p:txBody>
      </p:sp>
      <p:sp>
        <p:nvSpPr>
          <p:cNvPr id="36" name="TextBox 35"/>
          <p:cNvSpPr txBox="1"/>
          <p:nvPr/>
        </p:nvSpPr>
        <p:spPr>
          <a:xfrm>
            <a:off x="2034493" y="3496684"/>
            <a:ext cx="787395" cy="369332"/>
          </a:xfrm>
          <a:prstGeom prst="rect">
            <a:avLst/>
          </a:prstGeom>
          <a:noFill/>
        </p:spPr>
        <p:txBody>
          <a:bodyPr wrap="none" rtlCol="0">
            <a:spAutoFit/>
          </a:bodyPr>
          <a:lstStyle/>
          <a:p>
            <a:r>
              <a:rPr lang="en-US" dirty="0" smtClean="0">
                <a:solidFill>
                  <a:srgbClr val="FFFFFF"/>
                </a:solidFill>
                <a:latin typeface="Raleway"/>
                <a:cs typeface="Raleway"/>
              </a:rPr>
              <a:t>HTTP</a:t>
            </a:r>
            <a:endParaRPr lang="en-US" dirty="0">
              <a:solidFill>
                <a:srgbClr val="FFFFFF"/>
              </a:solidFill>
              <a:latin typeface="Raleway"/>
              <a:cs typeface="Raleway"/>
            </a:endParaRPr>
          </a:p>
        </p:txBody>
      </p:sp>
    </p:spTree>
    <p:extLst>
      <p:ext uri="{BB962C8B-B14F-4D97-AF65-F5344CB8AC3E}">
        <p14:creationId xmlns:p14="http://schemas.microsoft.com/office/powerpoint/2010/main" val="275501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5682743" y="2862707"/>
            <a:ext cx="1932849" cy="858656"/>
          </a:xfrm>
          <a:prstGeom prst="roundRect">
            <a:avLst/>
          </a:prstGeom>
          <a:solidFill>
            <a:srgbClr val="000000"/>
          </a:solidFill>
          <a:ln w="28575" cmpd="sng">
            <a:solidFill>
              <a:srgbClr val="FB9E51"/>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CHNAPI </a:t>
            </a:r>
          </a:p>
          <a:p>
            <a:pPr algn="ctr"/>
            <a:r>
              <a:rPr lang="en-US" sz="1400" dirty="0" smtClean="0">
                <a:latin typeface="Raleway"/>
                <a:cs typeface="Raleway"/>
              </a:rPr>
              <a:t>Gateway</a:t>
            </a:r>
            <a:endParaRPr lang="en-US" sz="1400" dirty="0">
              <a:latin typeface="Raleway"/>
              <a:cs typeface="Raleway"/>
            </a:endParaRPr>
          </a:p>
        </p:txBody>
      </p:sp>
      <p:sp>
        <p:nvSpPr>
          <p:cNvPr id="4" name="Rounded Rectangle 3"/>
          <p:cNvSpPr/>
          <p:nvPr/>
        </p:nvSpPr>
        <p:spPr>
          <a:xfrm>
            <a:off x="2686912" y="2856713"/>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a:latin typeface="Raleway"/>
                <a:cs typeface="Raleway"/>
              </a:rPr>
              <a:t>Underwriter</a:t>
            </a:r>
          </a:p>
        </p:txBody>
      </p:sp>
      <p:cxnSp>
        <p:nvCxnSpPr>
          <p:cNvPr id="7" name="Straight Connector 6"/>
          <p:cNvCxnSpPr>
            <a:stCxn id="4" idx="2"/>
            <a:endCxn id="14" idx="1"/>
          </p:cNvCxnSpPr>
          <p:nvPr/>
        </p:nvCxnSpPr>
        <p:spPr>
          <a:xfrm>
            <a:off x="3653337" y="3715369"/>
            <a:ext cx="0"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55140" y="2330353"/>
            <a:ext cx="1729241" cy="862891"/>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63518" y="4574854"/>
            <a:ext cx="1646142" cy="851685"/>
          </a:xfrm>
          <a:prstGeom prst="rect">
            <a:avLst/>
          </a:prstGeom>
        </p:spPr>
      </p:pic>
      <p:sp>
        <p:nvSpPr>
          <p:cNvPr id="14" name="Can 13"/>
          <p:cNvSpPr/>
          <p:nvPr/>
        </p:nvSpPr>
        <p:spPr>
          <a:xfrm>
            <a:off x="3122500" y="4584942"/>
            <a:ext cx="1061673" cy="1235263"/>
          </a:xfrm>
          <a:prstGeom prst="can">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Relational DB</a:t>
            </a:r>
            <a:endParaRPr lang="en-US" sz="1400" dirty="0">
              <a:latin typeface="Raleway"/>
              <a:cs typeface="Raleway"/>
            </a:endParaRPr>
          </a:p>
        </p:txBody>
      </p:sp>
      <p:sp>
        <p:nvSpPr>
          <p:cNvPr id="16" name="Rounded Rectangle 15"/>
          <p:cNvSpPr/>
          <p:nvPr/>
        </p:nvSpPr>
        <p:spPr>
          <a:xfrm>
            <a:off x="2686912" y="822510"/>
            <a:ext cx="1932849" cy="858656"/>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Back-Office</a:t>
            </a:r>
            <a:endParaRPr lang="en-US" sz="1400" dirty="0">
              <a:latin typeface="Raleway"/>
              <a:cs typeface="Raleway"/>
            </a:endParaRPr>
          </a:p>
        </p:txBody>
      </p:sp>
      <p:cxnSp>
        <p:nvCxnSpPr>
          <p:cNvPr id="17" name="Straight Connector 16"/>
          <p:cNvCxnSpPr>
            <a:stCxn id="16" idx="2"/>
            <a:endCxn id="4" idx="0"/>
          </p:cNvCxnSpPr>
          <p:nvPr/>
        </p:nvCxnSpPr>
        <p:spPr>
          <a:xfrm>
            <a:off x="3653337" y="1681166"/>
            <a:ext cx="0" cy="1175547"/>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 name="Picture 2"/>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182777" y="945711"/>
            <a:ext cx="535530" cy="545619"/>
          </a:xfrm>
          <a:prstGeom prst="rect">
            <a:avLst/>
          </a:prstGeom>
        </p:spPr>
      </p:pic>
      <p:sp>
        <p:nvSpPr>
          <p:cNvPr id="18" name="Rounded Rectangle 17"/>
          <p:cNvSpPr/>
          <p:nvPr/>
        </p:nvSpPr>
        <p:spPr>
          <a:xfrm>
            <a:off x="297093" y="2859403"/>
            <a:ext cx="1932849" cy="858656"/>
          </a:xfrm>
          <a:prstGeom prst="roundRect">
            <a:avLst/>
          </a:prstGeom>
          <a:solidFill>
            <a:srgbClr val="000000"/>
          </a:solidFill>
          <a:ln w="28575" cmpd="sng">
            <a:solidFill>
              <a:srgbClr val="DA0C1C"/>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Credit History Collector</a:t>
            </a:r>
            <a:endParaRPr lang="en-US" sz="1400" dirty="0">
              <a:latin typeface="Raleway"/>
              <a:cs typeface="Raleway"/>
            </a:endParaRPr>
          </a:p>
        </p:txBody>
      </p:sp>
      <p:pic>
        <p:nvPicPr>
          <p:cNvPr id="19" name="Picture 1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972674" y="2689309"/>
            <a:ext cx="303762" cy="494458"/>
          </a:xfrm>
          <a:prstGeom prst="rect">
            <a:avLst/>
          </a:prstGeom>
        </p:spPr>
      </p:pic>
      <p:cxnSp>
        <p:nvCxnSpPr>
          <p:cNvPr id="20" name="Straight Connector 19"/>
          <p:cNvCxnSpPr>
            <a:stCxn id="4" idx="1"/>
            <a:endCxn id="18" idx="3"/>
          </p:cNvCxnSpPr>
          <p:nvPr/>
        </p:nvCxnSpPr>
        <p:spPr>
          <a:xfrm flipH="1">
            <a:off x="2229942" y="3286041"/>
            <a:ext cx="456970" cy="2690"/>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25" name="Picture 2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559529" y="3078417"/>
            <a:ext cx="416436" cy="416436"/>
          </a:xfrm>
          <a:prstGeom prst="rect">
            <a:avLst/>
          </a:prstGeom>
        </p:spPr>
      </p:pic>
      <p:cxnSp>
        <p:nvCxnSpPr>
          <p:cNvPr id="28" name="Straight Connector 27"/>
          <p:cNvCxnSpPr>
            <a:stCxn id="27" idx="0"/>
            <a:endCxn id="29" idx="3"/>
          </p:cNvCxnSpPr>
          <p:nvPr/>
        </p:nvCxnSpPr>
        <p:spPr>
          <a:xfrm flipV="1">
            <a:off x="6649168" y="1991384"/>
            <a:ext cx="0" cy="87132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29" name="Can 28"/>
          <p:cNvSpPr/>
          <p:nvPr/>
        </p:nvSpPr>
        <p:spPr>
          <a:xfrm>
            <a:off x="6118331" y="756121"/>
            <a:ext cx="1061673" cy="1235263"/>
          </a:xfrm>
          <a:prstGeom prst="can">
            <a:avLst/>
          </a:prstGeom>
          <a:solidFill>
            <a:srgbClr val="000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a:latin typeface="Raleway"/>
                <a:cs typeface="Raleway"/>
              </a:rPr>
              <a:t>MongoDB</a:t>
            </a:r>
            <a:endParaRPr lang="en-US" sz="1400" dirty="0">
              <a:latin typeface="Raleway"/>
              <a:cs typeface="Raleway"/>
            </a:endParaRP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29314" y="616230"/>
            <a:ext cx="555645" cy="555645"/>
          </a:xfrm>
          <a:prstGeom prst="rect">
            <a:avLst/>
          </a:prstGeom>
        </p:spPr>
      </p:pic>
      <p:cxnSp>
        <p:nvCxnSpPr>
          <p:cNvPr id="30" name="Straight Connector 29"/>
          <p:cNvCxnSpPr>
            <a:stCxn id="4" idx="3"/>
            <a:endCxn id="25" idx="1"/>
          </p:cNvCxnSpPr>
          <p:nvPr/>
        </p:nvCxnSpPr>
        <p:spPr>
          <a:xfrm>
            <a:off x="4619761" y="3286041"/>
            <a:ext cx="939768" cy="594"/>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21" name="Rounded Rectangle 20"/>
          <p:cNvSpPr/>
          <p:nvPr/>
        </p:nvSpPr>
        <p:spPr>
          <a:xfrm>
            <a:off x="5682743" y="4155614"/>
            <a:ext cx="1932849" cy="858656"/>
          </a:xfrm>
          <a:prstGeom prst="roundRect">
            <a:avLst/>
          </a:prstGeom>
          <a:solidFill>
            <a:srgbClr val="000000"/>
          </a:solidFill>
          <a:ln w="28575" cmpd="sng">
            <a:solidFill>
              <a:srgbClr val="245B73"/>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smtClean="0">
                <a:latin typeface="Raleway"/>
                <a:cs typeface="Raleway"/>
              </a:rPr>
              <a:t>CHNORR</a:t>
            </a:r>
            <a:endParaRPr lang="en-US" sz="1400" dirty="0">
              <a:latin typeface="Raleway"/>
              <a:cs typeface="Raleway"/>
            </a:endParaRPr>
          </a:p>
        </p:txBody>
      </p:sp>
      <p:cxnSp>
        <p:nvCxnSpPr>
          <p:cNvPr id="22" name="Straight Connector 21"/>
          <p:cNvCxnSpPr>
            <a:stCxn id="4" idx="2"/>
            <a:endCxn id="21" idx="1"/>
          </p:cNvCxnSpPr>
          <p:nvPr/>
        </p:nvCxnSpPr>
        <p:spPr>
          <a:xfrm>
            <a:off x="3653337" y="3715369"/>
            <a:ext cx="2029406" cy="8695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33" name="Can 32"/>
          <p:cNvSpPr/>
          <p:nvPr/>
        </p:nvSpPr>
        <p:spPr>
          <a:xfrm>
            <a:off x="6122644" y="5426539"/>
            <a:ext cx="1061673" cy="1235263"/>
          </a:xfrm>
          <a:prstGeom prst="can">
            <a:avLst/>
          </a:prstGeom>
          <a:solidFill>
            <a:srgbClr val="000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400" dirty="0" err="1" smtClean="0">
                <a:latin typeface="Raleway"/>
                <a:cs typeface="Raleway"/>
              </a:rPr>
              <a:t>MongoDB</a:t>
            </a:r>
            <a:endParaRPr lang="en-US" sz="1400" dirty="0">
              <a:latin typeface="Raleway"/>
              <a:cs typeface="Raleway"/>
            </a:endParaRPr>
          </a:p>
        </p:txBody>
      </p:sp>
      <p:pic>
        <p:nvPicPr>
          <p:cNvPr id="34" name="Picture 3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33627" y="5286648"/>
            <a:ext cx="555645" cy="555645"/>
          </a:xfrm>
          <a:prstGeom prst="rect">
            <a:avLst/>
          </a:prstGeom>
        </p:spPr>
      </p:pic>
      <p:cxnSp>
        <p:nvCxnSpPr>
          <p:cNvPr id="35" name="Straight Connector 34"/>
          <p:cNvCxnSpPr>
            <a:stCxn id="21" idx="2"/>
            <a:endCxn id="33" idx="1"/>
          </p:cNvCxnSpPr>
          <p:nvPr/>
        </p:nvCxnSpPr>
        <p:spPr>
          <a:xfrm>
            <a:off x="6649168" y="5014270"/>
            <a:ext cx="4313" cy="412269"/>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18782" y="2883391"/>
            <a:ext cx="797743" cy="810680"/>
          </a:xfrm>
          <a:prstGeom prst="ellipse">
            <a:avLst/>
          </a:prstGeom>
          <a:ln w="38100" cmpd="sng">
            <a:solidFill>
              <a:srgbClr val="000000"/>
            </a:solidFill>
          </a:ln>
        </p:spPr>
      </p:pic>
      <p:cxnSp>
        <p:nvCxnSpPr>
          <p:cNvPr id="41" name="Straight Connector 40"/>
          <p:cNvCxnSpPr>
            <a:stCxn id="40" idx="2"/>
            <a:endCxn id="27" idx="3"/>
          </p:cNvCxnSpPr>
          <p:nvPr/>
        </p:nvCxnSpPr>
        <p:spPr>
          <a:xfrm flipH="1">
            <a:off x="7615592" y="3288731"/>
            <a:ext cx="503190" cy="3304"/>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44" name="Picture 4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18782" y="4174558"/>
            <a:ext cx="797743" cy="810680"/>
          </a:xfrm>
          <a:prstGeom prst="ellipse">
            <a:avLst/>
          </a:prstGeom>
          <a:ln w="38100" cmpd="sng">
            <a:solidFill>
              <a:srgbClr val="000000"/>
            </a:solidFill>
          </a:ln>
        </p:spPr>
      </p:pic>
      <p:cxnSp>
        <p:nvCxnSpPr>
          <p:cNvPr id="45" name="Straight Connector 44"/>
          <p:cNvCxnSpPr>
            <a:stCxn id="21" idx="3"/>
            <a:endCxn id="44" idx="2"/>
          </p:cNvCxnSpPr>
          <p:nvPr/>
        </p:nvCxnSpPr>
        <p:spPr>
          <a:xfrm flipV="1">
            <a:off x="7615592" y="4579898"/>
            <a:ext cx="503190" cy="5044"/>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pic>
        <p:nvPicPr>
          <p:cNvPr id="31" name="Picture 30"/>
          <p:cNvPicPr>
            <a:picLocks noChangeAspect="1"/>
          </p:cNvPicPr>
          <p:nvPr/>
        </p:nvPicPr>
        <p:blipFill rotWithShape="1">
          <a:blip r:embed="rId10" cstate="screen">
            <a:lum bright="70000" contrast="-70000"/>
            <a:extLst>
              <a:ext uri="{28A0092B-C50C-407E-A947-70E740481C1C}">
                <a14:useLocalDpi xmlns:a14="http://schemas.microsoft.com/office/drawing/2010/main"/>
              </a:ext>
            </a:extLst>
          </a:blip>
          <a:srcRect/>
          <a:stretch/>
        </p:blipFill>
        <p:spPr>
          <a:xfrm>
            <a:off x="1159248" y="2689309"/>
            <a:ext cx="728123" cy="282396"/>
          </a:xfrm>
          <a:prstGeom prst="rect">
            <a:avLst/>
          </a:prstGeom>
        </p:spPr>
      </p:pic>
      <p:pic>
        <p:nvPicPr>
          <p:cNvPr id="32" name="Picture 3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180004" y="3810725"/>
            <a:ext cx="689778" cy="689778"/>
          </a:xfrm>
          <a:prstGeom prst="rect">
            <a:avLst/>
          </a:prstGeom>
        </p:spPr>
      </p:pic>
      <p:pic>
        <p:nvPicPr>
          <p:cNvPr id="36" name="Picture 3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413507" y="3850814"/>
            <a:ext cx="663667" cy="663667"/>
          </a:xfrm>
          <a:prstGeom prst="rect">
            <a:avLst/>
          </a:prstGeom>
        </p:spPr>
      </p:pic>
      <p:pic>
        <p:nvPicPr>
          <p:cNvPr id="37" name="Picture 36"/>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565907" y="4003214"/>
            <a:ext cx="663667" cy="663667"/>
          </a:xfrm>
          <a:prstGeom prst="rect">
            <a:avLst/>
          </a:prstGeom>
        </p:spPr>
      </p:pic>
      <p:pic>
        <p:nvPicPr>
          <p:cNvPr id="38" name="Picture 37"/>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718307" y="4155614"/>
            <a:ext cx="663667" cy="663667"/>
          </a:xfrm>
          <a:prstGeom prst="rect">
            <a:avLst/>
          </a:prstGeom>
        </p:spPr>
      </p:pic>
    </p:spTree>
    <p:extLst>
      <p:ext uri="{BB962C8B-B14F-4D97-AF65-F5344CB8AC3E}">
        <p14:creationId xmlns:p14="http://schemas.microsoft.com/office/powerpoint/2010/main" val="386743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877" y="2787784"/>
            <a:ext cx="7585875" cy="1057165"/>
          </a:xfrm>
        </p:spPr>
        <p:txBody>
          <a:bodyPr/>
          <a:lstStyle/>
          <a:p>
            <a:pPr marL="0" indent="0">
              <a:buNone/>
            </a:pPr>
            <a:r>
              <a:rPr lang="lv-LV" dirty="0" smtClean="0">
                <a:solidFill>
                  <a:schemeClr val="bg1"/>
                </a:solidFill>
                <a:latin typeface="Raleway"/>
                <a:cs typeface="Raleway"/>
              </a:rPr>
              <a:t>The </a:t>
            </a:r>
            <a:r>
              <a:rPr lang="lv-LV" b="1" dirty="0" smtClean="0">
                <a:solidFill>
                  <a:schemeClr val="bg1"/>
                </a:solidFill>
                <a:latin typeface="Raleway"/>
                <a:cs typeface="Raleway"/>
              </a:rPr>
              <a:t>Good Parts </a:t>
            </a:r>
            <a:r>
              <a:rPr lang="lv-LV" dirty="0" smtClean="0">
                <a:solidFill>
                  <a:schemeClr val="bg1"/>
                </a:solidFill>
                <a:latin typeface="Raleway"/>
                <a:cs typeface="Raleway"/>
              </a:rPr>
              <a:t>of the solution</a:t>
            </a:r>
            <a:endParaRPr lang="en-US" dirty="0">
              <a:solidFill>
                <a:schemeClr val="bg1"/>
              </a:solidFill>
              <a:latin typeface="Raleway"/>
              <a:cs typeface="Raleway"/>
            </a:endParaRPr>
          </a:p>
        </p:txBody>
      </p:sp>
      <p:cxnSp>
        <p:nvCxnSpPr>
          <p:cNvPr id="4" name="Straight Connector 3"/>
          <p:cNvCxnSpPr/>
          <p:nvPr/>
        </p:nvCxnSpPr>
        <p:spPr>
          <a:xfrm>
            <a:off x="1463932" y="3572789"/>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80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0"/>
            <a:ext cx="9144001" cy="6858000"/>
          </a:xfrm>
          <a:prstGeom prst="rect">
            <a:avLst/>
          </a:prstGeom>
        </p:spPr>
      </p:pic>
      <p:sp>
        <p:nvSpPr>
          <p:cNvPr id="5" name="Rounded Rectangle 4"/>
          <p:cNvSpPr/>
          <p:nvPr/>
        </p:nvSpPr>
        <p:spPr>
          <a:xfrm>
            <a:off x="396846" y="2381364"/>
            <a:ext cx="8280859" cy="1606435"/>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2"/>
          <p:cNvSpPr txBox="1">
            <a:spLocks/>
          </p:cNvSpPr>
          <p:nvPr/>
        </p:nvSpPr>
        <p:spPr>
          <a:xfrm>
            <a:off x="549724" y="2832477"/>
            <a:ext cx="8127981" cy="6945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500" b="1" dirty="0" smtClean="0">
                <a:solidFill>
                  <a:schemeClr val="bg1"/>
                </a:solidFill>
                <a:latin typeface="Raleway"/>
                <a:cs typeface="Raleway"/>
              </a:rPr>
              <a:t>Toolset </a:t>
            </a:r>
            <a:r>
              <a:rPr lang="en-US" sz="3500" dirty="0" smtClean="0">
                <a:solidFill>
                  <a:schemeClr val="bg1"/>
                </a:solidFill>
                <a:latin typeface="Raleway"/>
                <a:cs typeface="Raleway"/>
              </a:rPr>
              <a:t>unchained</a:t>
            </a:r>
            <a:endParaRPr lang="en-US" sz="3500" dirty="0">
              <a:solidFill>
                <a:schemeClr val="bg1"/>
              </a:solidFill>
              <a:latin typeface="Raleway"/>
              <a:cs typeface="Raleway"/>
            </a:endParaRPr>
          </a:p>
        </p:txBody>
      </p:sp>
      <p:sp>
        <p:nvSpPr>
          <p:cNvPr id="9" name="Rounded Rectangle 8"/>
          <p:cNvSpPr/>
          <p:nvPr/>
        </p:nvSpPr>
        <p:spPr>
          <a:xfrm>
            <a:off x="396846" y="4249152"/>
            <a:ext cx="8280859" cy="1606435"/>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a:xfrm>
            <a:off x="549723" y="4529206"/>
            <a:ext cx="9070551" cy="977096"/>
          </a:xfrm>
          <a:prstGeom prst="rect">
            <a:avLst/>
          </a:prstGeom>
        </p:spPr>
        <p:txBody>
          <a:bodyPr vert="horz" lIns="91440" tIns="45720" rIns="91440" bIns="45720" numCol="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500" b="1" dirty="0" smtClean="0">
                <a:solidFill>
                  <a:srgbClr val="FFFFFF"/>
                </a:solidFill>
                <a:latin typeface="Raleway"/>
                <a:cs typeface="Raleway"/>
              </a:rPr>
              <a:t>Architectural approaches</a:t>
            </a:r>
          </a:p>
          <a:p>
            <a:r>
              <a:rPr lang="en-US" sz="2500" b="1" dirty="0" smtClean="0">
                <a:solidFill>
                  <a:srgbClr val="FFFFFF"/>
                </a:solidFill>
                <a:latin typeface="Raleway"/>
                <a:cs typeface="Raleway"/>
              </a:rPr>
              <a:t>Polyglot</a:t>
            </a:r>
          </a:p>
          <a:p>
            <a:r>
              <a:rPr lang="en-US" sz="2500" b="1" dirty="0" smtClean="0">
                <a:solidFill>
                  <a:srgbClr val="FFFFFF"/>
                </a:solidFill>
                <a:latin typeface="Raleway"/>
                <a:cs typeface="Raleway"/>
              </a:rPr>
              <a:t>Storages</a:t>
            </a:r>
          </a:p>
          <a:p>
            <a:r>
              <a:rPr lang="en-US" sz="2500" b="1" dirty="0" smtClean="0">
                <a:solidFill>
                  <a:srgbClr val="FFFFFF"/>
                </a:solidFill>
                <a:latin typeface="Raleway"/>
                <a:cs typeface="Raleway"/>
              </a:rPr>
              <a:t>Frameworks</a:t>
            </a:r>
          </a:p>
          <a:p>
            <a:endParaRPr lang="en-US" sz="2500" b="1" dirty="0" smtClean="0">
              <a:solidFill>
                <a:srgbClr val="FFFFFF"/>
              </a:solidFill>
              <a:latin typeface="Raleway"/>
              <a:cs typeface="Raleway"/>
            </a:endParaRPr>
          </a:p>
          <a:p>
            <a:endParaRPr lang="en-US" sz="2500" dirty="0">
              <a:solidFill>
                <a:srgbClr val="FFFFFF"/>
              </a:solidFill>
              <a:latin typeface="Raleway"/>
              <a:cs typeface="Raleway"/>
            </a:endParaRPr>
          </a:p>
        </p:txBody>
      </p:sp>
    </p:spTree>
    <p:extLst>
      <p:ext uri="{BB962C8B-B14F-4D97-AF65-F5344CB8AC3E}">
        <p14:creationId xmlns:p14="http://schemas.microsoft.com/office/powerpoint/2010/main" val="39651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dissolve">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FFFF"/>
                </a:solidFill>
                <a:latin typeface="Raleway Thin"/>
              </a:rPr>
              <a:t>Agenda</a:t>
            </a:r>
            <a:endParaRPr lang="en-US" b="1" dirty="0">
              <a:solidFill>
                <a:srgbClr val="FFFFFF"/>
              </a:solidFill>
              <a:latin typeface="Raleway Thin"/>
            </a:endParaRPr>
          </a:p>
        </p:txBody>
      </p:sp>
      <p:sp>
        <p:nvSpPr>
          <p:cNvPr id="3" name="Content Placeholder 2"/>
          <p:cNvSpPr>
            <a:spLocks noGrp="1"/>
          </p:cNvSpPr>
          <p:nvPr>
            <p:ph idx="1"/>
          </p:nvPr>
        </p:nvSpPr>
        <p:spPr/>
        <p:txBody>
          <a:bodyPr/>
          <a:lstStyle/>
          <a:p>
            <a:r>
              <a:rPr lang="en-US" b="1" dirty="0" smtClean="0">
                <a:solidFill>
                  <a:schemeClr val="bg1"/>
                </a:solidFill>
                <a:latin typeface="Raleway"/>
                <a:cs typeface="Raleway"/>
              </a:rPr>
              <a:t>Anatomy</a:t>
            </a:r>
            <a:r>
              <a:rPr lang="en-US" dirty="0" smtClean="0">
                <a:solidFill>
                  <a:schemeClr val="bg1"/>
                </a:solidFill>
                <a:latin typeface="Raleway"/>
                <a:cs typeface="Raleway"/>
              </a:rPr>
              <a:t> of a micro service</a:t>
            </a:r>
          </a:p>
          <a:p>
            <a:r>
              <a:rPr lang="en-US" dirty="0" smtClean="0">
                <a:solidFill>
                  <a:schemeClr val="bg1"/>
                </a:solidFill>
                <a:latin typeface="Raleway"/>
                <a:cs typeface="Raleway"/>
              </a:rPr>
              <a:t>Micro service </a:t>
            </a:r>
            <a:r>
              <a:rPr lang="en-US" b="1" dirty="0" smtClean="0">
                <a:solidFill>
                  <a:schemeClr val="bg1"/>
                </a:solidFill>
                <a:latin typeface="Raleway"/>
                <a:cs typeface="Raleway"/>
              </a:rPr>
              <a:t>architecture </a:t>
            </a:r>
            <a:r>
              <a:rPr lang="en-US" dirty="0" smtClean="0">
                <a:solidFill>
                  <a:schemeClr val="bg1"/>
                </a:solidFill>
                <a:latin typeface="Raleway"/>
                <a:cs typeface="Raleway"/>
              </a:rPr>
              <a:t>by example</a:t>
            </a:r>
          </a:p>
          <a:p>
            <a:r>
              <a:rPr lang="en-US" dirty="0" smtClean="0">
                <a:solidFill>
                  <a:schemeClr val="bg1"/>
                </a:solidFill>
                <a:latin typeface="Raleway"/>
                <a:cs typeface="Raleway"/>
              </a:rPr>
              <a:t>The </a:t>
            </a:r>
            <a:r>
              <a:rPr lang="en-US" b="1" dirty="0" smtClean="0">
                <a:solidFill>
                  <a:schemeClr val="bg1"/>
                </a:solidFill>
                <a:latin typeface="Raleway"/>
                <a:cs typeface="Raleway"/>
              </a:rPr>
              <a:t>Good Parts </a:t>
            </a:r>
            <a:r>
              <a:rPr lang="en-US" dirty="0" smtClean="0">
                <a:solidFill>
                  <a:schemeClr val="bg1"/>
                </a:solidFill>
                <a:latin typeface="Raleway"/>
                <a:cs typeface="Raleway"/>
              </a:rPr>
              <a:t>of the solution</a:t>
            </a:r>
          </a:p>
          <a:p>
            <a:r>
              <a:rPr lang="en-US" dirty="0" smtClean="0">
                <a:solidFill>
                  <a:schemeClr val="bg1"/>
                </a:solidFill>
                <a:latin typeface="Raleway"/>
                <a:cs typeface="Raleway"/>
              </a:rPr>
              <a:t>Tooling</a:t>
            </a:r>
          </a:p>
          <a:p>
            <a:r>
              <a:rPr lang="en-US" dirty="0" smtClean="0">
                <a:solidFill>
                  <a:schemeClr val="bg1"/>
                </a:solidFill>
                <a:latin typeface="Raleway"/>
                <a:cs typeface="Raleway"/>
              </a:rPr>
              <a:t>Q</a:t>
            </a:r>
            <a:r>
              <a:rPr lang="en-US" dirty="0">
                <a:solidFill>
                  <a:schemeClr val="bg1"/>
                </a:solidFill>
                <a:latin typeface="Raleway"/>
                <a:cs typeface="Raleway"/>
              </a:rPr>
              <a:t>&amp;A</a:t>
            </a:r>
          </a:p>
        </p:txBody>
      </p:sp>
    </p:spTree>
    <p:extLst>
      <p:ext uri="{BB962C8B-B14F-4D97-AF65-F5344CB8AC3E}">
        <p14:creationId xmlns:p14="http://schemas.microsoft.com/office/powerpoint/2010/main" val="2808097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98061"/>
            <a:ext cx="9144000" cy="6759939"/>
          </a:xfrm>
          <a:prstGeom prst="rect">
            <a:avLst/>
          </a:prstGeom>
        </p:spPr>
      </p:pic>
      <p:sp>
        <p:nvSpPr>
          <p:cNvPr id="5" name="Rounded Rectangle 4"/>
          <p:cNvSpPr/>
          <p:nvPr/>
        </p:nvSpPr>
        <p:spPr>
          <a:xfrm>
            <a:off x="396846" y="2381364"/>
            <a:ext cx="8280859" cy="1606435"/>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2"/>
          <p:cNvSpPr txBox="1">
            <a:spLocks/>
          </p:cNvSpPr>
          <p:nvPr/>
        </p:nvSpPr>
        <p:spPr>
          <a:xfrm>
            <a:off x="549724" y="2832477"/>
            <a:ext cx="8127981" cy="6945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500" b="1" dirty="0" smtClean="0">
                <a:solidFill>
                  <a:schemeClr val="bg1"/>
                </a:solidFill>
                <a:latin typeface="Raleway"/>
                <a:cs typeface="Raleway"/>
              </a:rPr>
              <a:t>Scalability</a:t>
            </a:r>
            <a:endParaRPr lang="en-US" sz="3500" b="1" dirty="0">
              <a:solidFill>
                <a:schemeClr val="bg1"/>
              </a:solidFill>
              <a:latin typeface="Raleway ExtraBold"/>
              <a:cs typeface="Raleway ExtraBold"/>
            </a:endParaRPr>
          </a:p>
        </p:txBody>
      </p:sp>
      <p:sp>
        <p:nvSpPr>
          <p:cNvPr id="7" name="Rounded Rectangle 6"/>
          <p:cNvSpPr/>
          <p:nvPr/>
        </p:nvSpPr>
        <p:spPr>
          <a:xfrm>
            <a:off x="396846" y="4249152"/>
            <a:ext cx="8280859" cy="1427741"/>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a:xfrm>
            <a:off x="549723" y="4529206"/>
            <a:ext cx="10065753" cy="891801"/>
          </a:xfrm>
          <a:prstGeom prst="rect">
            <a:avLst/>
          </a:prstGeom>
        </p:spPr>
        <p:txBody>
          <a:bodyPr vert="horz" lIns="91440" tIns="45720" rIns="91440" bIns="45720" numCol="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500" b="1" dirty="0" smtClean="0">
                <a:solidFill>
                  <a:srgbClr val="FFFFFF"/>
                </a:solidFill>
                <a:latin typeface="Raleway"/>
                <a:cs typeface="Raleway"/>
              </a:rPr>
              <a:t>HTTP stack</a:t>
            </a:r>
          </a:p>
          <a:p>
            <a:r>
              <a:rPr lang="en-US" sz="2500" b="1" dirty="0" smtClean="0">
                <a:solidFill>
                  <a:srgbClr val="FFFFFF"/>
                </a:solidFill>
                <a:latin typeface="Raleway"/>
                <a:cs typeface="Raleway"/>
              </a:rPr>
              <a:t>Independent provisioning</a:t>
            </a:r>
          </a:p>
          <a:p>
            <a:r>
              <a:rPr lang="en-US" sz="2500" b="1" dirty="0" smtClean="0">
                <a:solidFill>
                  <a:srgbClr val="FFFFFF"/>
                </a:solidFill>
                <a:latin typeface="Raleway"/>
                <a:cs typeface="Raleway"/>
              </a:rPr>
              <a:t>Fine </a:t>
            </a:r>
            <a:r>
              <a:rPr lang="en-US" sz="2500" b="1" dirty="0">
                <a:solidFill>
                  <a:srgbClr val="FFFFFF"/>
                </a:solidFill>
                <a:latin typeface="Raleway"/>
                <a:cs typeface="Raleway"/>
              </a:rPr>
              <a:t>tuning</a:t>
            </a:r>
          </a:p>
          <a:p>
            <a:r>
              <a:rPr lang="en-US" sz="2500" b="1" dirty="0">
                <a:solidFill>
                  <a:srgbClr val="FFFFFF"/>
                </a:solidFill>
                <a:latin typeface="Raleway"/>
                <a:cs typeface="Raleway"/>
              </a:rPr>
              <a:t>Elasticity</a:t>
            </a:r>
          </a:p>
          <a:p>
            <a:endParaRPr lang="en-US" sz="2500" b="1" dirty="0">
              <a:solidFill>
                <a:srgbClr val="FFFFFF"/>
              </a:solidFill>
              <a:latin typeface="Raleway"/>
              <a:cs typeface="Raleway"/>
            </a:endParaRPr>
          </a:p>
          <a:p>
            <a:endParaRPr lang="en-US" sz="2500" b="1" dirty="0" smtClean="0">
              <a:solidFill>
                <a:srgbClr val="FFFFFF"/>
              </a:solidFill>
              <a:latin typeface="Raleway"/>
              <a:cs typeface="Raleway"/>
            </a:endParaRPr>
          </a:p>
          <a:p>
            <a:endParaRPr lang="en-US" sz="2500" dirty="0">
              <a:solidFill>
                <a:srgbClr val="FFFFFF"/>
              </a:solidFill>
              <a:latin typeface="Raleway"/>
              <a:cs typeface="Raleway"/>
            </a:endParaRPr>
          </a:p>
        </p:txBody>
      </p:sp>
    </p:spTree>
    <p:extLst>
      <p:ext uri="{BB962C8B-B14F-4D97-AF65-F5344CB8AC3E}">
        <p14:creationId xmlns:p14="http://schemas.microsoft.com/office/powerpoint/2010/main" val="205833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Effect transition="in" filter="dissolve">
                                      <p:cBhvr>
                                        <p:cTn id="25"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alphaModFix amt="52000"/>
            <a:extLst>
              <a:ext uri="{28A0092B-C50C-407E-A947-70E740481C1C}">
                <a14:useLocalDpi xmlns:a14="http://schemas.microsoft.com/office/drawing/2010/main"/>
              </a:ext>
            </a:extLst>
          </a:blip>
          <a:stretch>
            <a:fillRect/>
          </a:stretch>
        </p:blipFill>
        <p:spPr>
          <a:xfrm>
            <a:off x="-1" y="0"/>
            <a:ext cx="10277843" cy="6858000"/>
          </a:xfrm>
          <a:prstGeom prst="rect">
            <a:avLst/>
          </a:prstGeom>
        </p:spPr>
      </p:pic>
      <p:sp>
        <p:nvSpPr>
          <p:cNvPr id="5" name="Rounded Rectangle 4"/>
          <p:cNvSpPr/>
          <p:nvPr/>
        </p:nvSpPr>
        <p:spPr>
          <a:xfrm>
            <a:off x="396846" y="2381364"/>
            <a:ext cx="8280859" cy="1606435"/>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Content Placeholder 2"/>
          <p:cNvSpPr txBox="1">
            <a:spLocks/>
          </p:cNvSpPr>
          <p:nvPr/>
        </p:nvSpPr>
        <p:spPr>
          <a:xfrm>
            <a:off x="549724" y="2832477"/>
            <a:ext cx="8127981" cy="694584"/>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3500" b="1" dirty="0" smtClean="0">
                <a:solidFill>
                  <a:schemeClr val="bg1"/>
                </a:solidFill>
                <a:latin typeface="Raleway"/>
                <a:cs typeface="Raleway"/>
              </a:rPr>
              <a:t>Independence</a:t>
            </a:r>
            <a:endParaRPr lang="en-US" sz="3500" dirty="0">
              <a:solidFill>
                <a:schemeClr val="bg1"/>
              </a:solidFill>
              <a:latin typeface="Raleway"/>
              <a:cs typeface="Raleway"/>
            </a:endParaRPr>
          </a:p>
        </p:txBody>
      </p:sp>
      <p:sp>
        <p:nvSpPr>
          <p:cNvPr id="7" name="Rounded Rectangle 6"/>
          <p:cNvSpPr/>
          <p:nvPr/>
        </p:nvSpPr>
        <p:spPr>
          <a:xfrm>
            <a:off x="396846" y="4249153"/>
            <a:ext cx="8280859" cy="1418263"/>
          </a:xfrm>
          <a:prstGeom prst="roundRect">
            <a:avLst>
              <a:gd name="adj" fmla="val 7011"/>
            </a:avLst>
          </a:prstGeom>
          <a:solidFill>
            <a:srgbClr val="000000">
              <a:alpha val="35000"/>
            </a:srgb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Content Placeholder 2"/>
          <p:cNvSpPr txBox="1">
            <a:spLocks/>
          </p:cNvSpPr>
          <p:nvPr/>
        </p:nvSpPr>
        <p:spPr>
          <a:xfrm>
            <a:off x="549723" y="4529206"/>
            <a:ext cx="9070551" cy="977096"/>
          </a:xfrm>
          <a:prstGeom prst="rect">
            <a:avLst/>
          </a:prstGeom>
        </p:spPr>
        <p:txBody>
          <a:bodyPr vert="horz" lIns="91440" tIns="45720" rIns="91440" bIns="45720" numCol="2"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500" b="1" dirty="0" smtClean="0">
                <a:solidFill>
                  <a:srgbClr val="FFFFFF"/>
                </a:solidFill>
                <a:latin typeface="Raleway"/>
                <a:cs typeface="Raleway"/>
              </a:rPr>
              <a:t>Development</a:t>
            </a:r>
          </a:p>
          <a:p>
            <a:r>
              <a:rPr lang="en-US" sz="2500" b="1" dirty="0" smtClean="0">
                <a:solidFill>
                  <a:srgbClr val="FFFFFF"/>
                </a:solidFill>
                <a:latin typeface="Raleway"/>
                <a:cs typeface="Raleway"/>
              </a:rPr>
              <a:t>Testing</a:t>
            </a:r>
          </a:p>
          <a:p>
            <a:r>
              <a:rPr lang="en-US" sz="2500" b="1" dirty="0" smtClean="0">
                <a:solidFill>
                  <a:srgbClr val="FFFFFF"/>
                </a:solidFill>
                <a:latin typeface="Raleway"/>
                <a:cs typeface="Raleway"/>
              </a:rPr>
              <a:t>Deployment</a:t>
            </a:r>
          </a:p>
          <a:p>
            <a:endParaRPr lang="en-US" sz="2500" dirty="0">
              <a:solidFill>
                <a:srgbClr val="FFFFFF"/>
              </a:solidFill>
              <a:latin typeface="Raleway"/>
              <a:cs typeface="Raleway"/>
            </a:endParaRPr>
          </a:p>
        </p:txBody>
      </p:sp>
    </p:spTree>
    <p:extLst>
      <p:ext uri="{BB962C8B-B14F-4D97-AF65-F5344CB8AC3E}">
        <p14:creationId xmlns:p14="http://schemas.microsoft.com/office/powerpoint/2010/main" val="3060496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dissolve">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animEffect transition="in" filter="dissolve">
                                      <p:cBhvr>
                                        <p:cTn id="15" dur="500"/>
                                        <p:tgtEl>
                                          <p:spTgt spid="8">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dissolve">
                                      <p:cBhvr>
                                        <p:cTn id="20"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5600" y="294501"/>
            <a:ext cx="5995486" cy="553998"/>
          </a:xfrm>
          <a:prstGeom prst="rect">
            <a:avLst/>
          </a:prstGeom>
          <a:noFill/>
        </p:spPr>
        <p:txBody>
          <a:bodyPr wrap="none" rtlCol="0">
            <a:spAutoFit/>
          </a:bodyPr>
          <a:lstStyle/>
          <a:p>
            <a:r>
              <a:rPr lang="en-US" sz="3000" dirty="0" smtClean="0">
                <a:solidFill>
                  <a:schemeClr val="bg1"/>
                </a:solidFill>
                <a:latin typeface="Raleway"/>
                <a:cs typeface="Raleway"/>
              </a:rPr>
              <a:t>How to deploy in a proper order?</a:t>
            </a:r>
            <a:endParaRPr lang="en-US" sz="3000" dirty="0">
              <a:solidFill>
                <a:schemeClr val="bg1"/>
              </a:solidFill>
              <a:latin typeface="Raleway"/>
              <a:cs typeface="Raleway"/>
            </a:endParaRPr>
          </a:p>
        </p:txBody>
      </p:sp>
      <p:cxnSp>
        <p:nvCxnSpPr>
          <p:cNvPr id="6" name="Straight Connector 5"/>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0632" y="1290382"/>
            <a:ext cx="7491497" cy="1438855"/>
          </a:xfrm>
          <a:prstGeom prst="rect">
            <a:avLst/>
          </a:prstGeom>
          <a:noFill/>
        </p:spPr>
        <p:txBody>
          <a:bodyPr wrap="square" rtlCol="0">
            <a:spAutoFit/>
          </a:bodyPr>
          <a:lstStyle/>
          <a:p>
            <a:pPr>
              <a:lnSpc>
                <a:spcPct val="150000"/>
              </a:lnSpc>
            </a:pPr>
            <a:r>
              <a:rPr lang="en-US" sz="3000" dirty="0" smtClean="0">
                <a:solidFill>
                  <a:schemeClr val="bg1"/>
                </a:solidFill>
                <a:latin typeface="Raleway"/>
                <a:cs typeface="Raleway"/>
              </a:rPr>
              <a:t>Supply </a:t>
            </a:r>
            <a:r>
              <a:rPr lang="en-US" sz="3000" b="1" dirty="0" smtClean="0">
                <a:solidFill>
                  <a:schemeClr val="bg1"/>
                </a:solidFill>
                <a:latin typeface="Raleway"/>
                <a:cs typeface="Raleway"/>
              </a:rPr>
              <a:t>Dependency Descriptor </a:t>
            </a:r>
            <a:r>
              <a:rPr lang="en-US" sz="3000" dirty="0" smtClean="0">
                <a:solidFill>
                  <a:schemeClr val="bg1"/>
                </a:solidFill>
                <a:latin typeface="Raleway"/>
                <a:cs typeface="Raleway"/>
              </a:rPr>
              <a:t>with each micro service. For example:</a:t>
            </a:r>
            <a:endParaRPr lang="en-US" sz="3000" dirty="0">
              <a:solidFill>
                <a:schemeClr val="bg1"/>
              </a:solidFill>
              <a:latin typeface="Raleway"/>
              <a:cs typeface="Raleway"/>
            </a:endParaRPr>
          </a:p>
        </p:txBody>
      </p:sp>
      <p:grpSp>
        <p:nvGrpSpPr>
          <p:cNvPr id="2" name="Group 1"/>
          <p:cNvGrpSpPr/>
          <p:nvPr/>
        </p:nvGrpSpPr>
        <p:grpSpPr>
          <a:xfrm>
            <a:off x="460632" y="3023252"/>
            <a:ext cx="4172937" cy="2123658"/>
            <a:chOff x="460632" y="3023252"/>
            <a:chExt cx="4172937" cy="2123658"/>
          </a:xfrm>
        </p:grpSpPr>
        <p:sp>
          <p:nvSpPr>
            <p:cNvPr id="10" name="TextBox 9"/>
            <p:cNvSpPr txBox="1"/>
            <p:nvPr/>
          </p:nvSpPr>
          <p:spPr>
            <a:xfrm>
              <a:off x="460632" y="3023252"/>
              <a:ext cx="4172937" cy="2123658"/>
            </a:xfrm>
            <a:prstGeom prst="rect">
              <a:avLst/>
            </a:prstGeom>
            <a:noFill/>
          </p:spPr>
          <p:txBody>
            <a:bodyPr wrap="none" rtlCol="0">
              <a:spAutoFit/>
            </a:bodyPr>
            <a:lstStyle/>
            <a:p>
              <a:r>
                <a:rPr lang="en-US" sz="2200" b="1" u="sng" dirty="0" err="1" smtClean="0">
                  <a:solidFill>
                    <a:srgbClr val="FFFFFF"/>
                  </a:solidFill>
                  <a:latin typeface="Raleway"/>
                  <a:cs typeface="Raleway"/>
                </a:rPr>
                <a:t>depend.yaml</a:t>
              </a:r>
              <a:r>
                <a:rPr lang="en-US" sz="2200" b="1" dirty="0" smtClean="0">
                  <a:solidFill>
                    <a:srgbClr val="FFFFFF"/>
                  </a:solidFill>
                  <a:latin typeface="Raleway"/>
                  <a:cs typeface="Raleway"/>
                </a:rPr>
                <a:t> </a:t>
              </a:r>
              <a:r>
                <a:rPr lang="en-US" sz="2200" dirty="0" smtClean="0">
                  <a:solidFill>
                    <a:srgbClr val="FFFFFF"/>
                  </a:solidFill>
                  <a:latin typeface="Raleway"/>
                  <a:cs typeface="Raleway"/>
                </a:rPr>
                <a:t>for foo-service</a:t>
              </a:r>
              <a:endParaRPr lang="en-US" sz="2200" b="1" u="sng" dirty="0" smtClean="0">
                <a:solidFill>
                  <a:srgbClr val="FFFFFF"/>
                </a:solidFill>
                <a:latin typeface="Raleway"/>
                <a:cs typeface="Raleway"/>
              </a:endParaRPr>
            </a:p>
            <a:p>
              <a:endParaRPr lang="en-US" sz="2200" dirty="0">
                <a:solidFill>
                  <a:srgbClr val="FFFFFF"/>
                </a:solidFill>
                <a:latin typeface="Raleway"/>
                <a:cs typeface="Raleway"/>
              </a:endParaRPr>
            </a:p>
            <a:p>
              <a:r>
                <a:rPr lang="en-US" sz="2200" b="1" dirty="0" smtClean="0">
                  <a:solidFill>
                    <a:srgbClr val="FFFFFF"/>
                  </a:solidFill>
                  <a:latin typeface="Raleway"/>
                  <a:cs typeface="Raleway"/>
                </a:rPr>
                <a:t>dependencies</a:t>
              </a:r>
              <a:r>
                <a:rPr lang="en-US" sz="2200" dirty="0" smtClean="0">
                  <a:solidFill>
                    <a:srgbClr val="FFFFFF"/>
                  </a:solidFill>
                  <a:latin typeface="Raleway"/>
                  <a:cs typeface="Raleway"/>
                </a:rPr>
                <a:t>:</a:t>
              </a:r>
            </a:p>
            <a:p>
              <a:r>
                <a:rPr lang="en-US" sz="2200" dirty="0" smtClean="0">
                  <a:solidFill>
                    <a:srgbClr val="FFFFFF"/>
                  </a:solidFill>
                  <a:latin typeface="Raleway"/>
                  <a:cs typeface="Raleway"/>
                </a:rPr>
                <a:t>	</a:t>
              </a:r>
              <a:r>
                <a:rPr lang="en-US" sz="2200" b="1" dirty="0" smtClean="0">
                  <a:solidFill>
                    <a:srgbClr val="FFFFFF"/>
                  </a:solidFill>
                  <a:latin typeface="Raleway"/>
                  <a:cs typeface="Raleway"/>
                </a:rPr>
                <a:t>group</a:t>
              </a:r>
              <a:r>
                <a:rPr lang="en-US" sz="2200" dirty="0" smtClean="0">
                  <a:solidFill>
                    <a:srgbClr val="FFFFFF"/>
                  </a:solidFill>
                  <a:latin typeface="Raleway"/>
                  <a:cs typeface="Raleway"/>
                </a:rPr>
                <a:t>:   </a:t>
              </a:r>
              <a:r>
                <a:rPr lang="en-US" sz="2200" dirty="0" err="1" smtClean="0">
                  <a:solidFill>
                    <a:srgbClr val="FFFFFF"/>
                  </a:solidFill>
                  <a:latin typeface="Raleway"/>
                  <a:cs typeface="Raleway"/>
                </a:rPr>
                <a:t>com.microservices</a:t>
              </a:r>
              <a:endParaRPr lang="en-US" sz="2200" dirty="0" smtClean="0">
                <a:solidFill>
                  <a:srgbClr val="FFFFFF"/>
                </a:solidFill>
                <a:latin typeface="Raleway"/>
                <a:cs typeface="Raleway"/>
              </a:endParaRPr>
            </a:p>
            <a:p>
              <a:r>
                <a:rPr lang="en-US" sz="2200" dirty="0" smtClean="0">
                  <a:solidFill>
                    <a:srgbClr val="FFFFFF"/>
                  </a:solidFill>
                  <a:latin typeface="Raleway"/>
                  <a:cs typeface="Raleway"/>
                </a:rPr>
                <a:t>	</a:t>
              </a:r>
              <a:r>
                <a:rPr lang="en-US" sz="2200" b="1" dirty="0" smtClean="0">
                  <a:solidFill>
                    <a:srgbClr val="FFFFFF"/>
                  </a:solidFill>
                  <a:latin typeface="Raleway"/>
                  <a:cs typeface="Raleway"/>
                </a:rPr>
                <a:t>artifact</a:t>
              </a:r>
              <a:r>
                <a:rPr lang="en-US" sz="2200" dirty="0" smtClean="0">
                  <a:solidFill>
                    <a:srgbClr val="FFFFFF"/>
                  </a:solidFill>
                  <a:latin typeface="Raleway"/>
                  <a:cs typeface="Raleway"/>
                </a:rPr>
                <a:t>: bar-service</a:t>
              </a:r>
            </a:p>
            <a:p>
              <a:r>
                <a:rPr lang="en-US" sz="2200" dirty="0">
                  <a:solidFill>
                    <a:srgbClr val="FFFFFF"/>
                  </a:solidFill>
                  <a:latin typeface="Raleway"/>
                  <a:cs typeface="Raleway"/>
                </a:rPr>
                <a:t>	</a:t>
              </a:r>
              <a:r>
                <a:rPr lang="en-US" sz="2200" b="1" dirty="0" smtClean="0">
                  <a:solidFill>
                    <a:srgbClr val="FFFFFF"/>
                  </a:solidFill>
                  <a:latin typeface="Raleway"/>
                  <a:cs typeface="Raleway"/>
                </a:rPr>
                <a:t>version</a:t>
              </a:r>
              <a:r>
                <a:rPr lang="en-US" sz="2200" dirty="0" smtClean="0">
                  <a:solidFill>
                    <a:srgbClr val="FFFFFF"/>
                  </a:solidFill>
                  <a:latin typeface="Raleway"/>
                  <a:cs typeface="Raleway"/>
                </a:rPr>
                <a:t>: 2.x.x</a:t>
              </a:r>
            </a:p>
          </p:txBody>
        </p:sp>
        <p:sp>
          <p:nvSpPr>
            <p:cNvPr id="11" name="TextBox 10"/>
            <p:cNvSpPr txBox="1"/>
            <p:nvPr/>
          </p:nvSpPr>
          <p:spPr>
            <a:xfrm>
              <a:off x="777204" y="4075233"/>
              <a:ext cx="255336" cy="369332"/>
            </a:xfrm>
            <a:prstGeom prst="rect">
              <a:avLst/>
            </a:prstGeom>
            <a:noFill/>
          </p:spPr>
          <p:txBody>
            <a:bodyPr wrap="none" rtlCol="0">
              <a:spAutoFit/>
            </a:bodyPr>
            <a:lstStyle/>
            <a:p>
              <a:r>
                <a:rPr lang="en-US" dirty="0">
                  <a:solidFill>
                    <a:srgbClr val="FFFFFF"/>
                  </a:solidFill>
                </a:rPr>
                <a:t>-</a:t>
              </a:r>
            </a:p>
          </p:txBody>
        </p:sp>
      </p:grpSp>
    </p:spTree>
    <p:extLst>
      <p:ext uri="{BB962C8B-B14F-4D97-AF65-F5344CB8AC3E}">
        <p14:creationId xmlns:p14="http://schemas.microsoft.com/office/powerpoint/2010/main" val="2296887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5600" y="294501"/>
            <a:ext cx="5995486" cy="553998"/>
          </a:xfrm>
          <a:prstGeom prst="rect">
            <a:avLst/>
          </a:prstGeom>
          <a:noFill/>
        </p:spPr>
        <p:txBody>
          <a:bodyPr wrap="none" rtlCol="0">
            <a:spAutoFit/>
          </a:bodyPr>
          <a:lstStyle/>
          <a:p>
            <a:r>
              <a:rPr lang="en-US" sz="3000" dirty="0" smtClean="0">
                <a:solidFill>
                  <a:schemeClr val="bg1"/>
                </a:solidFill>
                <a:latin typeface="Raleway"/>
                <a:cs typeface="Raleway"/>
              </a:rPr>
              <a:t>How to deploy in a proper order?</a:t>
            </a:r>
            <a:endParaRPr lang="en-US" sz="3000" dirty="0">
              <a:solidFill>
                <a:schemeClr val="bg1"/>
              </a:solidFill>
              <a:latin typeface="Raleway"/>
              <a:cs typeface="Raleway"/>
            </a:endParaRPr>
          </a:p>
        </p:txBody>
      </p:sp>
      <p:cxnSp>
        <p:nvCxnSpPr>
          <p:cNvPr id="6" name="Straight Connector 5"/>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0632" y="1309343"/>
            <a:ext cx="8219314" cy="1438855"/>
          </a:xfrm>
          <a:prstGeom prst="rect">
            <a:avLst/>
          </a:prstGeom>
          <a:noFill/>
        </p:spPr>
        <p:txBody>
          <a:bodyPr wrap="square" rtlCol="0">
            <a:spAutoFit/>
          </a:bodyPr>
          <a:lstStyle/>
          <a:p>
            <a:pPr>
              <a:lnSpc>
                <a:spcPct val="150000"/>
              </a:lnSpc>
            </a:pPr>
            <a:r>
              <a:rPr lang="en-US" sz="3000" dirty="0" smtClean="0">
                <a:solidFill>
                  <a:schemeClr val="bg1"/>
                </a:solidFill>
                <a:latin typeface="Raleway"/>
                <a:cs typeface="Raleway"/>
              </a:rPr>
              <a:t>We can forbid deployment in the wrong order by validating dependencies on Pipeline</a:t>
            </a:r>
            <a:endParaRPr lang="en-US" sz="3000" dirty="0">
              <a:solidFill>
                <a:schemeClr val="bg1"/>
              </a:solidFill>
              <a:latin typeface="Raleway"/>
              <a:cs typeface="Raleway"/>
            </a:endParaRPr>
          </a:p>
        </p:txBody>
      </p:sp>
      <p:grpSp>
        <p:nvGrpSpPr>
          <p:cNvPr id="4" name="Group 3"/>
          <p:cNvGrpSpPr/>
          <p:nvPr/>
        </p:nvGrpSpPr>
        <p:grpSpPr>
          <a:xfrm>
            <a:off x="432198" y="3034716"/>
            <a:ext cx="3896549" cy="762487"/>
            <a:chOff x="432198" y="3120009"/>
            <a:chExt cx="3896549" cy="762487"/>
          </a:xfrm>
        </p:grpSpPr>
        <p:sp>
          <p:nvSpPr>
            <p:cNvPr id="14" name="Rounded Rectangle 13"/>
            <p:cNvSpPr/>
            <p:nvPr/>
          </p:nvSpPr>
          <p:spPr>
            <a:xfrm>
              <a:off x="555412" y="3606760"/>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2.0.0</a:t>
              </a:r>
              <a:endParaRPr lang="en-US" sz="1400" dirty="0">
                <a:latin typeface="Raleway"/>
                <a:cs typeface="Raleway"/>
              </a:endParaRPr>
            </a:p>
          </p:txBody>
        </p:sp>
        <p:sp>
          <p:nvSpPr>
            <p:cNvPr id="15" name="Rounded Rectangle 14"/>
            <p:cNvSpPr/>
            <p:nvPr/>
          </p:nvSpPr>
          <p:spPr>
            <a:xfrm>
              <a:off x="1843193" y="3210913"/>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Test</a:t>
              </a:r>
              <a:endParaRPr lang="en-US" sz="1400" dirty="0">
                <a:latin typeface="Raleway"/>
                <a:cs typeface="Raleway"/>
              </a:endParaRPr>
            </a:p>
          </p:txBody>
        </p:sp>
        <p:sp>
          <p:nvSpPr>
            <p:cNvPr id="17" name="Rounded Rectangle 16"/>
            <p:cNvSpPr/>
            <p:nvPr/>
          </p:nvSpPr>
          <p:spPr>
            <a:xfrm>
              <a:off x="3179152" y="3200139"/>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Prod</a:t>
              </a:r>
              <a:endParaRPr lang="en-US" sz="1400" dirty="0">
                <a:latin typeface="Raleway"/>
                <a:cs typeface="Raleway"/>
              </a:endParaRPr>
            </a:p>
          </p:txBody>
        </p:sp>
        <p:sp>
          <p:nvSpPr>
            <p:cNvPr id="3" name="TextBox 2"/>
            <p:cNvSpPr txBox="1"/>
            <p:nvPr/>
          </p:nvSpPr>
          <p:spPr>
            <a:xfrm>
              <a:off x="432198" y="3120009"/>
              <a:ext cx="1899415" cy="369332"/>
            </a:xfrm>
            <a:prstGeom prst="rect">
              <a:avLst/>
            </a:prstGeom>
            <a:noFill/>
          </p:spPr>
          <p:txBody>
            <a:bodyPr wrap="square" rtlCol="0">
              <a:spAutoFit/>
            </a:bodyPr>
            <a:lstStyle/>
            <a:p>
              <a:r>
                <a:rPr lang="en-US" dirty="0" smtClean="0">
                  <a:solidFill>
                    <a:schemeClr val="bg1"/>
                  </a:solidFill>
                  <a:latin typeface="Raleway"/>
                  <a:cs typeface="Raleway"/>
                </a:rPr>
                <a:t>bar-service</a:t>
              </a:r>
              <a:endParaRPr lang="en-US" dirty="0">
                <a:solidFill>
                  <a:schemeClr val="bg1"/>
                </a:solidFill>
                <a:latin typeface="Raleway"/>
                <a:cs typeface="Raleway"/>
              </a:endParaRPr>
            </a:p>
          </p:txBody>
        </p:sp>
        <p:sp>
          <p:nvSpPr>
            <p:cNvPr id="21" name="Rounded Rectangle 20"/>
            <p:cNvSpPr/>
            <p:nvPr/>
          </p:nvSpPr>
          <p:spPr>
            <a:xfrm>
              <a:off x="1843193" y="3598695"/>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sp>
          <p:nvSpPr>
            <p:cNvPr id="51" name="Rounded Rectangle 50"/>
            <p:cNvSpPr/>
            <p:nvPr/>
          </p:nvSpPr>
          <p:spPr>
            <a:xfrm>
              <a:off x="3179152" y="3615711"/>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grpSp>
      <p:grpSp>
        <p:nvGrpSpPr>
          <p:cNvPr id="7" name="Group 6"/>
          <p:cNvGrpSpPr/>
          <p:nvPr/>
        </p:nvGrpSpPr>
        <p:grpSpPr>
          <a:xfrm>
            <a:off x="432198" y="4321687"/>
            <a:ext cx="1899415" cy="781494"/>
            <a:chOff x="432198" y="4741388"/>
            <a:chExt cx="1899415" cy="781494"/>
          </a:xfrm>
        </p:grpSpPr>
        <p:sp>
          <p:nvSpPr>
            <p:cNvPr id="55" name="Rounded Rectangle 54"/>
            <p:cNvSpPr/>
            <p:nvPr/>
          </p:nvSpPr>
          <p:spPr>
            <a:xfrm>
              <a:off x="555412" y="5256097"/>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1.0.0</a:t>
              </a:r>
              <a:endParaRPr lang="en-US" sz="1400" dirty="0">
                <a:latin typeface="Raleway"/>
                <a:cs typeface="Raleway"/>
              </a:endParaRPr>
            </a:p>
          </p:txBody>
        </p:sp>
        <p:sp>
          <p:nvSpPr>
            <p:cNvPr id="56" name="TextBox 55"/>
            <p:cNvSpPr txBox="1"/>
            <p:nvPr/>
          </p:nvSpPr>
          <p:spPr>
            <a:xfrm>
              <a:off x="432198" y="4741388"/>
              <a:ext cx="1899415" cy="369332"/>
            </a:xfrm>
            <a:prstGeom prst="rect">
              <a:avLst/>
            </a:prstGeom>
            <a:noFill/>
          </p:spPr>
          <p:txBody>
            <a:bodyPr wrap="square" rtlCol="0">
              <a:spAutoFit/>
            </a:bodyPr>
            <a:lstStyle/>
            <a:p>
              <a:r>
                <a:rPr lang="en-US" dirty="0" smtClean="0">
                  <a:solidFill>
                    <a:schemeClr val="bg1"/>
                  </a:solidFill>
                  <a:latin typeface="Raleway"/>
                  <a:cs typeface="Raleway"/>
                </a:rPr>
                <a:t>foo-service</a:t>
              </a:r>
              <a:endParaRPr lang="en-US" dirty="0">
                <a:solidFill>
                  <a:schemeClr val="bg1"/>
                </a:solidFill>
                <a:latin typeface="Raleway"/>
                <a:cs typeface="Raleway"/>
              </a:endParaRPr>
            </a:p>
          </p:txBody>
        </p:sp>
      </p:grpSp>
      <p:sp>
        <p:nvSpPr>
          <p:cNvPr id="58" name="Rounded Rectangle 57"/>
          <p:cNvSpPr/>
          <p:nvPr/>
        </p:nvSpPr>
        <p:spPr>
          <a:xfrm>
            <a:off x="1843193" y="4836396"/>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sp>
        <p:nvSpPr>
          <p:cNvPr id="61" name="Rounded Rectangle 60"/>
          <p:cNvSpPr/>
          <p:nvPr/>
        </p:nvSpPr>
        <p:spPr>
          <a:xfrm>
            <a:off x="3179152" y="4843997"/>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grpSp>
        <p:nvGrpSpPr>
          <p:cNvPr id="62" name="Group 61"/>
          <p:cNvGrpSpPr/>
          <p:nvPr/>
        </p:nvGrpSpPr>
        <p:grpSpPr>
          <a:xfrm>
            <a:off x="4783397" y="3017700"/>
            <a:ext cx="3896549" cy="781494"/>
            <a:chOff x="432198" y="3120009"/>
            <a:chExt cx="3896549" cy="781494"/>
          </a:xfrm>
        </p:grpSpPr>
        <p:sp>
          <p:nvSpPr>
            <p:cNvPr id="64" name="Rounded Rectangle 63"/>
            <p:cNvSpPr/>
            <p:nvPr/>
          </p:nvSpPr>
          <p:spPr>
            <a:xfrm>
              <a:off x="1843193" y="3210913"/>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Test</a:t>
              </a:r>
              <a:endParaRPr lang="en-US" sz="1400" dirty="0">
                <a:latin typeface="Raleway"/>
                <a:cs typeface="Raleway"/>
              </a:endParaRPr>
            </a:p>
          </p:txBody>
        </p:sp>
        <p:sp>
          <p:nvSpPr>
            <p:cNvPr id="65" name="Rounded Rectangle 64"/>
            <p:cNvSpPr/>
            <p:nvPr/>
          </p:nvSpPr>
          <p:spPr>
            <a:xfrm>
              <a:off x="3179152" y="3200139"/>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Prod</a:t>
              </a:r>
              <a:endParaRPr lang="en-US" sz="1400" dirty="0">
                <a:latin typeface="Raleway"/>
                <a:cs typeface="Raleway"/>
              </a:endParaRPr>
            </a:p>
          </p:txBody>
        </p:sp>
        <p:sp>
          <p:nvSpPr>
            <p:cNvPr id="66" name="Rounded Rectangle 65"/>
            <p:cNvSpPr/>
            <p:nvPr/>
          </p:nvSpPr>
          <p:spPr>
            <a:xfrm>
              <a:off x="555412" y="3634718"/>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1.9.0</a:t>
              </a:r>
              <a:endParaRPr lang="en-US" sz="1400" dirty="0">
                <a:latin typeface="Raleway"/>
                <a:cs typeface="Raleway"/>
              </a:endParaRPr>
            </a:p>
          </p:txBody>
        </p:sp>
        <p:sp>
          <p:nvSpPr>
            <p:cNvPr id="67" name="TextBox 66"/>
            <p:cNvSpPr txBox="1"/>
            <p:nvPr/>
          </p:nvSpPr>
          <p:spPr>
            <a:xfrm>
              <a:off x="432198" y="3120009"/>
              <a:ext cx="1899415" cy="369332"/>
            </a:xfrm>
            <a:prstGeom prst="rect">
              <a:avLst/>
            </a:prstGeom>
            <a:noFill/>
          </p:spPr>
          <p:txBody>
            <a:bodyPr wrap="square" rtlCol="0">
              <a:spAutoFit/>
            </a:bodyPr>
            <a:lstStyle/>
            <a:p>
              <a:r>
                <a:rPr lang="en-US" dirty="0" smtClean="0">
                  <a:solidFill>
                    <a:schemeClr val="bg1"/>
                  </a:solidFill>
                  <a:latin typeface="Raleway"/>
                  <a:cs typeface="Raleway"/>
                </a:rPr>
                <a:t>bar-service</a:t>
              </a:r>
              <a:endParaRPr lang="en-US" dirty="0">
                <a:solidFill>
                  <a:schemeClr val="bg1"/>
                </a:solidFill>
                <a:latin typeface="Raleway"/>
                <a:cs typeface="Raleway"/>
              </a:endParaRPr>
            </a:p>
          </p:txBody>
        </p:sp>
        <p:sp>
          <p:nvSpPr>
            <p:cNvPr id="69" name="Rounded Rectangle 68"/>
            <p:cNvSpPr/>
            <p:nvPr/>
          </p:nvSpPr>
          <p:spPr>
            <a:xfrm>
              <a:off x="1843193" y="3634718"/>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sp>
          <p:nvSpPr>
            <p:cNvPr id="70" name="Rounded Rectangle 69"/>
            <p:cNvSpPr/>
            <p:nvPr/>
          </p:nvSpPr>
          <p:spPr>
            <a:xfrm>
              <a:off x="3179152" y="3632727"/>
              <a:ext cx="1149595" cy="266785"/>
            </a:xfrm>
            <a:prstGeom prst="roundRect">
              <a:avLst/>
            </a:prstGeom>
            <a:solidFill>
              <a:srgbClr val="008000"/>
            </a:solidFill>
            <a:ln w="28575" cmpd="sng">
              <a:solidFill>
                <a:srgbClr val="1E782B"/>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grpSp>
      <p:grpSp>
        <p:nvGrpSpPr>
          <p:cNvPr id="72" name="Group 71"/>
          <p:cNvGrpSpPr/>
          <p:nvPr/>
        </p:nvGrpSpPr>
        <p:grpSpPr>
          <a:xfrm>
            <a:off x="4783397" y="4304671"/>
            <a:ext cx="1899415" cy="781494"/>
            <a:chOff x="432198" y="4741388"/>
            <a:chExt cx="1899415" cy="781494"/>
          </a:xfrm>
        </p:grpSpPr>
        <p:sp>
          <p:nvSpPr>
            <p:cNvPr id="75" name="Rounded Rectangle 74"/>
            <p:cNvSpPr/>
            <p:nvPr/>
          </p:nvSpPr>
          <p:spPr>
            <a:xfrm>
              <a:off x="555412" y="5256097"/>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1.0.0</a:t>
              </a:r>
              <a:endParaRPr lang="en-US" sz="1400" dirty="0">
                <a:latin typeface="Raleway"/>
                <a:cs typeface="Raleway"/>
              </a:endParaRPr>
            </a:p>
          </p:txBody>
        </p:sp>
        <p:sp>
          <p:nvSpPr>
            <p:cNvPr id="76" name="TextBox 75"/>
            <p:cNvSpPr txBox="1"/>
            <p:nvPr/>
          </p:nvSpPr>
          <p:spPr>
            <a:xfrm>
              <a:off x="432198" y="4741388"/>
              <a:ext cx="1899415" cy="369332"/>
            </a:xfrm>
            <a:prstGeom prst="rect">
              <a:avLst/>
            </a:prstGeom>
            <a:noFill/>
          </p:spPr>
          <p:txBody>
            <a:bodyPr wrap="square" rtlCol="0">
              <a:spAutoFit/>
            </a:bodyPr>
            <a:lstStyle/>
            <a:p>
              <a:r>
                <a:rPr lang="en-US" dirty="0" smtClean="0">
                  <a:solidFill>
                    <a:schemeClr val="bg1"/>
                  </a:solidFill>
                  <a:latin typeface="Raleway"/>
                  <a:cs typeface="Raleway"/>
                </a:rPr>
                <a:t>foo-service</a:t>
              </a:r>
              <a:endParaRPr lang="en-US" dirty="0">
                <a:solidFill>
                  <a:schemeClr val="bg1"/>
                </a:solidFill>
                <a:latin typeface="Raleway"/>
                <a:cs typeface="Raleway"/>
              </a:endParaRPr>
            </a:p>
          </p:txBody>
        </p:sp>
      </p:grpSp>
      <p:sp>
        <p:nvSpPr>
          <p:cNvPr id="77" name="Rounded Rectangle 76"/>
          <p:cNvSpPr/>
          <p:nvPr/>
        </p:nvSpPr>
        <p:spPr>
          <a:xfrm>
            <a:off x="6194392" y="4819380"/>
            <a:ext cx="1149595" cy="266785"/>
          </a:xfrm>
          <a:prstGeom prst="roundRect">
            <a:avLst/>
          </a:prstGeom>
          <a:solidFill>
            <a:srgbClr val="FF0000"/>
          </a:solidFill>
          <a:ln w="28575" cmpd="sng">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endParaRPr lang="en-US" sz="1400" dirty="0">
              <a:latin typeface="Raleway"/>
              <a:cs typeface="Raleway"/>
            </a:endParaRPr>
          </a:p>
        </p:txBody>
      </p:sp>
    </p:spTree>
    <p:extLst>
      <p:ext uri="{BB962C8B-B14F-4D97-AF65-F5344CB8AC3E}">
        <p14:creationId xmlns:p14="http://schemas.microsoft.com/office/powerpoint/2010/main" val="795260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dissolve">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dissolv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dissolve">
                                      <p:cBhvr>
                                        <p:cTn id="32" dur="500"/>
                                        <p:tgtEl>
                                          <p:spTgt spid="6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dissolve">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77"/>
                                        </p:tgtEl>
                                        <p:attrNameLst>
                                          <p:attrName>style.visibility</p:attrName>
                                        </p:attrNameLst>
                                      </p:cBhvr>
                                      <p:to>
                                        <p:strVal val="visible"/>
                                      </p:to>
                                    </p:set>
                                    <p:animEffect transition="in" filter="dissolve">
                                      <p:cBhvr>
                                        <p:cTn id="42"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8" grpId="0" animBg="1"/>
      <p:bldP spid="61" grpId="0" animBg="1"/>
      <p:bldP spid="7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5600" y="294501"/>
            <a:ext cx="3183178" cy="553998"/>
          </a:xfrm>
          <a:prstGeom prst="rect">
            <a:avLst/>
          </a:prstGeom>
          <a:noFill/>
        </p:spPr>
        <p:txBody>
          <a:bodyPr wrap="none" rtlCol="0">
            <a:spAutoFit/>
          </a:bodyPr>
          <a:lstStyle/>
          <a:p>
            <a:r>
              <a:rPr lang="en-US" sz="3000" dirty="0" smtClean="0">
                <a:solidFill>
                  <a:schemeClr val="bg1"/>
                </a:solidFill>
                <a:latin typeface="Raleway"/>
                <a:cs typeface="Raleway"/>
              </a:rPr>
              <a:t>How to develop?</a:t>
            </a:r>
            <a:endParaRPr lang="en-US" sz="3000" dirty="0">
              <a:solidFill>
                <a:schemeClr val="bg1"/>
              </a:solidFill>
              <a:latin typeface="Raleway"/>
              <a:cs typeface="Raleway"/>
            </a:endParaRPr>
          </a:p>
        </p:txBody>
      </p:sp>
      <p:cxnSp>
        <p:nvCxnSpPr>
          <p:cNvPr id="6" name="Straight Connector 5"/>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grpSp>
        <p:nvGrpSpPr>
          <p:cNvPr id="3" name="Group 2"/>
          <p:cNvGrpSpPr/>
          <p:nvPr/>
        </p:nvGrpSpPr>
        <p:grpSpPr>
          <a:xfrm>
            <a:off x="355600" y="1299856"/>
            <a:ext cx="8324346" cy="3921191"/>
            <a:chOff x="355600" y="1299856"/>
            <a:chExt cx="8324346" cy="3921191"/>
          </a:xfrm>
        </p:grpSpPr>
        <p:sp>
          <p:nvSpPr>
            <p:cNvPr id="9" name="TextBox 8"/>
            <p:cNvSpPr txBox="1"/>
            <p:nvPr/>
          </p:nvSpPr>
          <p:spPr>
            <a:xfrm>
              <a:off x="460632" y="1299856"/>
              <a:ext cx="8219314" cy="2131353"/>
            </a:xfrm>
            <a:prstGeom prst="rect">
              <a:avLst/>
            </a:prstGeom>
            <a:noFill/>
          </p:spPr>
          <p:txBody>
            <a:bodyPr wrap="square" rtlCol="0">
              <a:spAutoFit/>
            </a:bodyPr>
            <a:lstStyle/>
            <a:p>
              <a:pPr>
                <a:lnSpc>
                  <a:spcPct val="150000"/>
                </a:lnSpc>
              </a:pPr>
              <a:r>
                <a:rPr lang="en-US" sz="3000" dirty="0" smtClean="0">
                  <a:solidFill>
                    <a:schemeClr val="bg1"/>
                  </a:solidFill>
                  <a:latin typeface="Raleway"/>
                  <a:cs typeface="Raleway"/>
                </a:rPr>
                <a:t>Together with Dependency Descriptor (DD), put </a:t>
              </a:r>
              <a:r>
                <a:rPr lang="en-US" sz="3000" b="1" dirty="0" smtClean="0">
                  <a:solidFill>
                    <a:schemeClr val="bg1"/>
                  </a:solidFill>
                  <a:latin typeface="Raleway"/>
                  <a:cs typeface="Raleway"/>
                </a:rPr>
                <a:t>Vagrant file </a:t>
              </a:r>
              <a:r>
                <a:rPr lang="en-US" sz="3000" dirty="0" smtClean="0">
                  <a:solidFill>
                    <a:schemeClr val="bg1"/>
                  </a:solidFill>
                  <a:latin typeface="Raleway"/>
                  <a:cs typeface="Raleway"/>
                </a:rPr>
                <a:t>with DD-fed </a:t>
              </a:r>
              <a:r>
                <a:rPr lang="en-US" sz="3000" dirty="0" err="1" smtClean="0">
                  <a:solidFill>
                    <a:schemeClr val="bg1"/>
                  </a:solidFill>
                  <a:latin typeface="Raleway"/>
                  <a:cs typeface="Raleway"/>
                </a:rPr>
                <a:t>provisioner</a:t>
              </a:r>
              <a:r>
                <a:rPr lang="en-US" sz="3000" dirty="0" smtClean="0">
                  <a:solidFill>
                    <a:schemeClr val="bg1"/>
                  </a:solidFill>
                  <a:latin typeface="Raleway"/>
                  <a:cs typeface="Raleway"/>
                </a:rPr>
                <a:t> in a root source directory.</a:t>
              </a:r>
              <a:endParaRPr lang="en-US" sz="3000" b="1" dirty="0">
                <a:solidFill>
                  <a:schemeClr val="bg1"/>
                </a:solidFill>
                <a:latin typeface="Raleway"/>
                <a:cs typeface="Raleway"/>
              </a:endParaRPr>
            </a:p>
          </p:txBody>
        </p:sp>
        <p:sp>
          <p:nvSpPr>
            <p:cNvPr id="41" name="TextBox 40"/>
            <p:cNvSpPr txBox="1"/>
            <p:nvPr/>
          </p:nvSpPr>
          <p:spPr>
            <a:xfrm>
              <a:off x="355600" y="4006612"/>
              <a:ext cx="2557110" cy="1214435"/>
            </a:xfrm>
            <a:prstGeom prst="rect">
              <a:avLst/>
            </a:prstGeom>
            <a:noFill/>
          </p:spPr>
          <p:txBody>
            <a:bodyPr wrap="none" rtlCol="0">
              <a:spAutoFit/>
            </a:bodyPr>
            <a:lstStyle/>
            <a:p>
              <a:pPr marL="342900" indent="-342900">
                <a:lnSpc>
                  <a:spcPct val="150000"/>
                </a:lnSpc>
                <a:buFontTx/>
                <a:buChar char="-"/>
              </a:pPr>
              <a:r>
                <a:rPr lang="en-US" sz="2500" b="1" dirty="0" err="1" smtClean="0">
                  <a:solidFill>
                    <a:srgbClr val="FFFFFF"/>
                  </a:solidFill>
                  <a:latin typeface="Raleway"/>
                  <a:cs typeface="Raleway"/>
                </a:rPr>
                <a:t>depend.yaml</a:t>
              </a:r>
              <a:endParaRPr lang="en-US" sz="2500" b="1" dirty="0">
                <a:solidFill>
                  <a:srgbClr val="FFFFFF"/>
                </a:solidFill>
                <a:latin typeface="Raleway"/>
                <a:cs typeface="Raleway"/>
              </a:endParaRPr>
            </a:p>
            <a:p>
              <a:pPr marL="342900" indent="-342900">
                <a:lnSpc>
                  <a:spcPct val="150000"/>
                </a:lnSpc>
                <a:buFontTx/>
                <a:buChar char="-"/>
              </a:pPr>
              <a:r>
                <a:rPr lang="en-US" sz="2500" b="1" dirty="0" err="1" smtClean="0">
                  <a:solidFill>
                    <a:srgbClr val="FFFFFF"/>
                  </a:solidFill>
                  <a:latin typeface="Raleway"/>
                  <a:cs typeface="Raleway"/>
                </a:rPr>
                <a:t>Vagrantfile</a:t>
              </a:r>
              <a:endParaRPr lang="en-US" sz="2500" dirty="0" smtClean="0">
                <a:solidFill>
                  <a:srgbClr val="FFFFFF"/>
                </a:solidFill>
                <a:latin typeface="Raleway"/>
                <a:cs typeface="Raleway"/>
              </a:endParaRPr>
            </a:p>
          </p:txBody>
        </p:sp>
      </p:grpSp>
      <p:grpSp>
        <p:nvGrpSpPr>
          <p:cNvPr id="13" name="Group 12"/>
          <p:cNvGrpSpPr/>
          <p:nvPr/>
        </p:nvGrpSpPr>
        <p:grpSpPr>
          <a:xfrm>
            <a:off x="3624088" y="4089305"/>
            <a:ext cx="4857217" cy="1131742"/>
            <a:chOff x="3624088" y="4089305"/>
            <a:chExt cx="4857217" cy="1131742"/>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624088" y="4226869"/>
              <a:ext cx="3619578" cy="994178"/>
            </a:xfrm>
            <a:prstGeom prst="rect">
              <a:avLst/>
            </a:prstGeom>
          </p:spPr>
        </p:pic>
        <p:sp>
          <p:nvSpPr>
            <p:cNvPr id="11" name="TextBox 10"/>
            <p:cNvSpPr txBox="1"/>
            <p:nvPr/>
          </p:nvSpPr>
          <p:spPr>
            <a:xfrm>
              <a:off x="7366384" y="4089305"/>
              <a:ext cx="1114921" cy="1015663"/>
            </a:xfrm>
            <a:prstGeom prst="rect">
              <a:avLst/>
            </a:prstGeom>
            <a:noFill/>
          </p:spPr>
          <p:txBody>
            <a:bodyPr wrap="none" rtlCol="0">
              <a:spAutoFit/>
            </a:bodyPr>
            <a:lstStyle/>
            <a:p>
              <a:r>
                <a:rPr lang="en-US" sz="6000" dirty="0" smtClean="0">
                  <a:solidFill>
                    <a:srgbClr val="FFFFFF"/>
                  </a:solidFill>
                  <a:latin typeface="Raleway"/>
                  <a:cs typeface="Raleway"/>
                </a:rPr>
                <a:t>up</a:t>
              </a:r>
              <a:endParaRPr lang="en-US" sz="6000" dirty="0">
                <a:solidFill>
                  <a:srgbClr val="FFFFFF"/>
                </a:solidFill>
                <a:latin typeface="Raleway"/>
                <a:cs typeface="Raleway"/>
              </a:endParaRPr>
            </a:p>
          </p:txBody>
        </p:sp>
      </p:grpSp>
      <p:sp>
        <p:nvSpPr>
          <p:cNvPr id="12" name="Rectangle 11"/>
          <p:cNvSpPr/>
          <p:nvPr/>
        </p:nvSpPr>
        <p:spPr>
          <a:xfrm>
            <a:off x="3414846" y="5399339"/>
            <a:ext cx="5066459" cy="861774"/>
          </a:xfrm>
          <a:prstGeom prst="rect">
            <a:avLst/>
          </a:prstGeom>
        </p:spPr>
        <p:txBody>
          <a:bodyPr wrap="square">
            <a:spAutoFit/>
          </a:bodyPr>
          <a:lstStyle/>
          <a:p>
            <a:pPr algn="r">
              <a:defRPr/>
            </a:pPr>
            <a:r>
              <a:rPr lang="en-US" sz="2400" dirty="0" smtClean="0">
                <a:solidFill>
                  <a:srgbClr val="FFFFFF"/>
                </a:solidFill>
                <a:latin typeface="Raleway"/>
                <a:cs typeface="Raleway"/>
              </a:rPr>
              <a:t>Launch app </a:t>
            </a:r>
            <a:r>
              <a:rPr lang="en-US" sz="2400" dirty="0">
                <a:solidFill>
                  <a:srgbClr val="FFFFFF"/>
                </a:solidFill>
                <a:latin typeface="Raleway"/>
                <a:cs typeface="Raleway"/>
              </a:rPr>
              <a:t>with </a:t>
            </a:r>
            <a:r>
              <a:rPr lang="en-US" sz="2400" b="1" dirty="0">
                <a:solidFill>
                  <a:srgbClr val="FFFFFF"/>
                </a:solidFill>
                <a:latin typeface="Raleway"/>
                <a:cs typeface="Raleway"/>
              </a:rPr>
              <a:t>test doubles </a:t>
            </a:r>
            <a:r>
              <a:rPr lang="en-US" sz="2400" dirty="0">
                <a:solidFill>
                  <a:srgbClr val="FFFFFF"/>
                </a:solidFill>
                <a:latin typeface="Raleway"/>
                <a:cs typeface="Raleway"/>
              </a:rPr>
              <a:t>in place of real </a:t>
            </a:r>
            <a:r>
              <a:rPr lang="en-US" sz="2400" dirty="0" smtClean="0">
                <a:solidFill>
                  <a:srgbClr val="FFFFFF"/>
                </a:solidFill>
                <a:latin typeface="Raleway"/>
                <a:cs typeface="Raleway"/>
              </a:rPr>
              <a:t>dependencies</a:t>
            </a:r>
            <a:endParaRPr lang="en-US" sz="2400" dirty="0">
              <a:solidFill>
                <a:srgbClr val="FFFFFF"/>
              </a:solidFill>
              <a:latin typeface="Raleway"/>
              <a:cs typeface="Raleway"/>
            </a:endParaRPr>
          </a:p>
        </p:txBody>
      </p:sp>
    </p:spTree>
    <p:extLst>
      <p:ext uri="{BB962C8B-B14F-4D97-AF65-F5344CB8AC3E}">
        <p14:creationId xmlns:p14="http://schemas.microsoft.com/office/powerpoint/2010/main" val="260812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5600" y="294501"/>
            <a:ext cx="2394885" cy="553998"/>
          </a:xfrm>
          <a:prstGeom prst="rect">
            <a:avLst/>
          </a:prstGeom>
          <a:noFill/>
        </p:spPr>
        <p:txBody>
          <a:bodyPr wrap="none" rtlCol="0">
            <a:spAutoFit/>
          </a:bodyPr>
          <a:lstStyle/>
          <a:p>
            <a:r>
              <a:rPr lang="en-US" sz="3000" dirty="0" smtClean="0">
                <a:solidFill>
                  <a:schemeClr val="bg1"/>
                </a:solidFill>
                <a:latin typeface="Raleway"/>
                <a:cs typeface="Raleway"/>
              </a:rPr>
              <a:t>How to test?</a:t>
            </a:r>
            <a:endParaRPr lang="en-US" sz="3000" dirty="0">
              <a:solidFill>
                <a:schemeClr val="bg1"/>
              </a:solidFill>
              <a:latin typeface="Raleway"/>
              <a:cs typeface="Raleway"/>
            </a:endParaRPr>
          </a:p>
        </p:txBody>
      </p:sp>
      <p:cxnSp>
        <p:nvCxnSpPr>
          <p:cNvPr id="6" name="Straight Connector 5"/>
          <p:cNvCxnSpPr/>
          <p:nvPr/>
        </p:nvCxnSpPr>
        <p:spPr>
          <a:xfrm>
            <a:off x="460632" y="1017688"/>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60631" y="1299856"/>
            <a:ext cx="8439307" cy="746358"/>
          </a:xfrm>
          <a:prstGeom prst="rect">
            <a:avLst/>
          </a:prstGeom>
          <a:noFill/>
        </p:spPr>
        <p:txBody>
          <a:bodyPr wrap="square" rtlCol="0">
            <a:spAutoFit/>
          </a:bodyPr>
          <a:lstStyle/>
          <a:p>
            <a:pPr>
              <a:lnSpc>
                <a:spcPct val="150000"/>
              </a:lnSpc>
            </a:pPr>
            <a:r>
              <a:rPr lang="en-US" sz="3000" dirty="0" smtClean="0">
                <a:solidFill>
                  <a:schemeClr val="bg1"/>
                </a:solidFill>
                <a:latin typeface="Raleway"/>
                <a:cs typeface="Raleway"/>
              </a:rPr>
              <a:t>For every dependency create a </a:t>
            </a:r>
            <a:r>
              <a:rPr lang="en-US" sz="3000" b="1" dirty="0" smtClean="0">
                <a:solidFill>
                  <a:schemeClr val="bg1"/>
                </a:solidFill>
                <a:latin typeface="Raleway"/>
                <a:cs typeface="Raleway"/>
              </a:rPr>
              <a:t>test double</a:t>
            </a:r>
            <a:endParaRPr lang="en-US" sz="3000" b="1" dirty="0">
              <a:solidFill>
                <a:schemeClr val="bg1"/>
              </a:solidFill>
              <a:latin typeface="Raleway"/>
              <a:cs typeface="Raleway"/>
            </a:endParaRPr>
          </a:p>
        </p:txBody>
      </p:sp>
      <p:grpSp>
        <p:nvGrpSpPr>
          <p:cNvPr id="2" name="Group 1"/>
          <p:cNvGrpSpPr/>
          <p:nvPr/>
        </p:nvGrpSpPr>
        <p:grpSpPr>
          <a:xfrm>
            <a:off x="460632" y="2830965"/>
            <a:ext cx="4382679" cy="2182516"/>
            <a:chOff x="460632" y="2830965"/>
            <a:chExt cx="4382679" cy="2182516"/>
          </a:xfrm>
        </p:grpSpPr>
        <p:sp>
          <p:nvSpPr>
            <p:cNvPr id="7" name="Rounded Rectangle 6"/>
            <p:cNvSpPr/>
            <p:nvPr/>
          </p:nvSpPr>
          <p:spPr>
            <a:xfrm>
              <a:off x="585201" y="4121639"/>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App</a:t>
              </a:r>
              <a:endParaRPr lang="en-US" sz="1400" dirty="0">
                <a:latin typeface="Raleway"/>
                <a:cs typeface="Raleway"/>
              </a:endParaRPr>
            </a:p>
          </p:txBody>
        </p:sp>
        <p:sp>
          <p:nvSpPr>
            <p:cNvPr id="8" name="Rounded Rectangle 7"/>
            <p:cNvSpPr/>
            <p:nvPr/>
          </p:nvSpPr>
          <p:spPr>
            <a:xfrm>
              <a:off x="2099863" y="3636264"/>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Foo</a:t>
              </a:r>
              <a:endParaRPr lang="en-US" sz="1400" dirty="0">
                <a:latin typeface="Raleway"/>
                <a:cs typeface="Raleway"/>
              </a:endParaRPr>
            </a:p>
          </p:txBody>
        </p:sp>
        <p:sp>
          <p:nvSpPr>
            <p:cNvPr id="10" name="Rounded Rectangle 9"/>
            <p:cNvSpPr/>
            <p:nvPr/>
          </p:nvSpPr>
          <p:spPr>
            <a:xfrm>
              <a:off x="2099863" y="4541111"/>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Bar</a:t>
              </a:r>
              <a:endParaRPr lang="en-US" sz="1400" dirty="0">
                <a:latin typeface="Raleway"/>
                <a:cs typeface="Raleway"/>
              </a:endParaRPr>
            </a:p>
          </p:txBody>
        </p:sp>
        <p:sp>
          <p:nvSpPr>
            <p:cNvPr id="11" name="Rounded Rectangle 10"/>
            <p:cNvSpPr/>
            <p:nvPr/>
          </p:nvSpPr>
          <p:spPr>
            <a:xfrm>
              <a:off x="3541286" y="4542884"/>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err="1" smtClean="0">
                  <a:latin typeface="Raleway"/>
                  <a:cs typeface="Raleway"/>
                </a:rPr>
                <a:t>Qux</a:t>
              </a:r>
              <a:endParaRPr lang="en-US" sz="1400" dirty="0">
                <a:latin typeface="Raleway"/>
                <a:cs typeface="Raleway"/>
              </a:endParaRPr>
            </a:p>
          </p:txBody>
        </p:sp>
        <p:cxnSp>
          <p:nvCxnSpPr>
            <p:cNvPr id="12" name="Straight Connector 11"/>
            <p:cNvCxnSpPr>
              <a:stCxn id="7" idx="3"/>
              <a:endCxn id="10" idx="1"/>
            </p:cNvCxnSpPr>
            <p:nvPr/>
          </p:nvCxnSpPr>
          <p:spPr>
            <a:xfrm>
              <a:off x="1734796" y="4255032"/>
              <a:ext cx="365067" cy="41947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13" name="Straight Connector 12"/>
            <p:cNvCxnSpPr>
              <a:stCxn id="10" idx="3"/>
              <a:endCxn id="11" idx="1"/>
            </p:cNvCxnSpPr>
            <p:nvPr/>
          </p:nvCxnSpPr>
          <p:spPr>
            <a:xfrm>
              <a:off x="3249458" y="4674504"/>
              <a:ext cx="291828" cy="1773"/>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16" name="Straight Connector 15"/>
            <p:cNvCxnSpPr>
              <a:stCxn id="7" idx="3"/>
              <a:endCxn id="8" idx="1"/>
            </p:cNvCxnSpPr>
            <p:nvPr/>
          </p:nvCxnSpPr>
          <p:spPr>
            <a:xfrm flipV="1">
              <a:off x="1734796" y="3769657"/>
              <a:ext cx="365067" cy="485375"/>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21" name="TextBox 20"/>
            <p:cNvSpPr txBox="1"/>
            <p:nvPr/>
          </p:nvSpPr>
          <p:spPr>
            <a:xfrm>
              <a:off x="460632" y="2830965"/>
              <a:ext cx="1876154" cy="477054"/>
            </a:xfrm>
            <a:prstGeom prst="rect">
              <a:avLst/>
            </a:prstGeom>
            <a:noFill/>
          </p:spPr>
          <p:txBody>
            <a:bodyPr wrap="none" rtlCol="0">
              <a:spAutoFit/>
            </a:bodyPr>
            <a:lstStyle/>
            <a:p>
              <a:r>
                <a:rPr lang="en-US" sz="2500" b="1" dirty="0" smtClean="0">
                  <a:solidFill>
                    <a:srgbClr val="FFFFFF"/>
                  </a:solidFill>
                  <a:latin typeface="Raleway"/>
                  <a:cs typeface="Raleway"/>
                </a:rPr>
                <a:t>Production</a:t>
              </a:r>
              <a:endParaRPr lang="en-US" sz="2500" b="1" dirty="0">
                <a:solidFill>
                  <a:srgbClr val="FFFFFF"/>
                </a:solidFill>
                <a:latin typeface="Raleway"/>
                <a:cs typeface="Raleway"/>
              </a:endParaRPr>
            </a:p>
          </p:txBody>
        </p:sp>
        <p:sp>
          <p:nvSpPr>
            <p:cNvPr id="46" name="Rounded Rectangle 45"/>
            <p:cNvSpPr/>
            <p:nvPr/>
          </p:nvSpPr>
          <p:spPr>
            <a:xfrm>
              <a:off x="494129" y="3393313"/>
              <a:ext cx="4349182" cy="1620168"/>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8" name="TextBox 47"/>
            <p:cNvSpPr txBox="1"/>
            <p:nvPr/>
          </p:nvSpPr>
          <p:spPr>
            <a:xfrm>
              <a:off x="1886142" y="4096036"/>
              <a:ext cx="633507" cy="292388"/>
            </a:xfrm>
            <a:prstGeom prst="rect">
              <a:avLst/>
            </a:prstGeom>
            <a:noFill/>
          </p:spPr>
          <p:txBody>
            <a:bodyPr wrap="none" rtlCol="0">
              <a:spAutoFit/>
            </a:bodyPr>
            <a:lstStyle/>
            <a:p>
              <a:r>
                <a:rPr lang="en-US" sz="1300" dirty="0" smtClean="0">
                  <a:solidFill>
                    <a:srgbClr val="FFFFFF"/>
                  </a:solidFill>
                  <a:latin typeface="Raleway"/>
                  <a:cs typeface="Raleway"/>
                </a:rPr>
                <a:t>HTTP</a:t>
              </a:r>
              <a:endParaRPr lang="en-US" sz="1300" dirty="0">
                <a:solidFill>
                  <a:srgbClr val="FFFFFF"/>
                </a:solidFill>
                <a:latin typeface="Raleway"/>
                <a:cs typeface="Raleway"/>
              </a:endParaRPr>
            </a:p>
          </p:txBody>
        </p:sp>
      </p:grpSp>
      <p:grpSp>
        <p:nvGrpSpPr>
          <p:cNvPr id="3" name="Group 2"/>
          <p:cNvGrpSpPr/>
          <p:nvPr/>
        </p:nvGrpSpPr>
        <p:grpSpPr>
          <a:xfrm>
            <a:off x="5721530" y="2830965"/>
            <a:ext cx="2969891" cy="2182516"/>
            <a:chOff x="5721530" y="2830965"/>
            <a:chExt cx="2969891" cy="2182516"/>
          </a:xfrm>
        </p:grpSpPr>
        <p:sp>
          <p:nvSpPr>
            <p:cNvPr id="38" name="Rounded Rectangle 37"/>
            <p:cNvSpPr/>
            <p:nvPr/>
          </p:nvSpPr>
          <p:spPr>
            <a:xfrm>
              <a:off x="5846099" y="4121639"/>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App</a:t>
              </a:r>
              <a:endParaRPr lang="en-US" sz="1400" dirty="0">
                <a:latin typeface="Raleway"/>
                <a:cs typeface="Raleway"/>
              </a:endParaRPr>
            </a:p>
          </p:txBody>
        </p:sp>
        <p:sp>
          <p:nvSpPr>
            <p:cNvPr id="39" name="Rounded Rectangle 38"/>
            <p:cNvSpPr/>
            <p:nvPr/>
          </p:nvSpPr>
          <p:spPr>
            <a:xfrm>
              <a:off x="7360761" y="3636264"/>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Foo-TD</a:t>
              </a:r>
              <a:endParaRPr lang="en-US" sz="1400" dirty="0">
                <a:latin typeface="Raleway"/>
                <a:cs typeface="Raleway"/>
              </a:endParaRPr>
            </a:p>
          </p:txBody>
        </p:sp>
        <p:sp>
          <p:nvSpPr>
            <p:cNvPr id="40" name="Rounded Rectangle 39"/>
            <p:cNvSpPr/>
            <p:nvPr/>
          </p:nvSpPr>
          <p:spPr>
            <a:xfrm>
              <a:off x="7360761" y="4541111"/>
              <a:ext cx="1149595" cy="266785"/>
            </a:xfrm>
            <a:prstGeom prst="roundRect">
              <a:avLst/>
            </a:prstGeom>
            <a:solidFill>
              <a:srgbClr val="000000"/>
            </a:solidFill>
            <a:ln w="28575" cmpd="sng">
              <a:solidFill>
                <a:srgbClr val="2BB9EF"/>
              </a:solidFill>
            </a:ln>
          </p:spPr>
          <p:style>
            <a:lnRef idx="1">
              <a:schemeClr val="accent6"/>
            </a:lnRef>
            <a:fillRef idx="3">
              <a:schemeClr val="accent6"/>
            </a:fillRef>
            <a:effectRef idx="2">
              <a:schemeClr val="accent6"/>
            </a:effectRef>
            <a:fontRef idx="minor">
              <a:schemeClr val="lt1"/>
            </a:fontRef>
          </p:style>
          <p:txBody>
            <a:bodyPr rtlCol="0" anchor="ctr"/>
            <a:lstStyle/>
            <a:p>
              <a:pPr algn="ctr">
                <a:lnSpc>
                  <a:spcPct val="80000"/>
                </a:lnSpc>
              </a:pPr>
              <a:r>
                <a:rPr lang="en-US" sz="1400" dirty="0" smtClean="0">
                  <a:latin typeface="Raleway"/>
                  <a:cs typeface="Raleway"/>
                </a:rPr>
                <a:t>Bar-TD</a:t>
              </a:r>
              <a:endParaRPr lang="en-US" sz="1400" dirty="0">
                <a:latin typeface="Raleway"/>
                <a:cs typeface="Raleway"/>
              </a:endParaRPr>
            </a:p>
          </p:txBody>
        </p:sp>
        <p:cxnSp>
          <p:nvCxnSpPr>
            <p:cNvPr id="42" name="Straight Connector 41"/>
            <p:cNvCxnSpPr>
              <a:stCxn id="38" idx="3"/>
              <a:endCxn id="40" idx="1"/>
            </p:cNvCxnSpPr>
            <p:nvPr/>
          </p:nvCxnSpPr>
          <p:spPr>
            <a:xfrm>
              <a:off x="6995694" y="4255032"/>
              <a:ext cx="365067" cy="419472"/>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cxnSp>
          <p:nvCxnSpPr>
            <p:cNvPr id="44" name="Straight Connector 43"/>
            <p:cNvCxnSpPr>
              <a:stCxn id="38" idx="3"/>
              <a:endCxn id="39" idx="1"/>
            </p:cNvCxnSpPr>
            <p:nvPr/>
          </p:nvCxnSpPr>
          <p:spPr>
            <a:xfrm flipV="1">
              <a:off x="6995694" y="3769657"/>
              <a:ext cx="365067" cy="485375"/>
            </a:xfrm>
            <a:prstGeom prst="line">
              <a:avLst/>
            </a:prstGeom>
            <a:noFill/>
            <a:ln>
              <a:solidFill>
                <a:srgbClr val="FFFFFF"/>
              </a:solidFill>
              <a:prstDash val="dash"/>
              <a:tailEnd type="triangle" w="lg" len="med"/>
            </a:ln>
          </p:spPr>
          <p:style>
            <a:lnRef idx="1">
              <a:schemeClr val="accent1"/>
            </a:lnRef>
            <a:fillRef idx="3">
              <a:schemeClr val="accent1"/>
            </a:fillRef>
            <a:effectRef idx="2">
              <a:schemeClr val="accent1"/>
            </a:effectRef>
            <a:fontRef idx="minor">
              <a:schemeClr val="lt1"/>
            </a:fontRef>
          </p:style>
        </p:cxnSp>
        <p:sp>
          <p:nvSpPr>
            <p:cNvPr id="45" name="TextBox 44"/>
            <p:cNvSpPr txBox="1"/>
            <p:nvPr/>
          </p:nvSpPr>
          <p:spPr>
            <a:xfrm>
              <a:off x="5721530" y="2830965"/>
              <a:ext cx="1337225" cy="477054"/>
            </a:xfrm>
            <a:prstGeom prst="rect">
              <a:avLst/>
            </a:prstGeom>
            <a:noFill/>
          </p:spPr>
          <p:txBody>
            <a:bodyPr wrap="none" rtlCol="0">
              <a:spAutoFit/>
            </a:bodyPr>
            <a:lstStyle/>
            <a:p>
              <a:r>
                <a:rPr lang="en-US" sz="2500" b="1" dirty="0" smtClean="0">
                  <a:solidFill>
                    <a:srgbClr val="FFFFFF"/>
                  </a:solidFill>
                  <a:latin typeface="Raleway"/>
                  <a:cs typeface="Raleway"/>
                </a:rPr>
                <a:t>Testing</a:t>
              </a:r>
              <a:endParaRPr lang="en-US" sz="2500" b="1" dirty="0">
                <a:solidFill>
                  <a:srgbClr val="FFFFFF"/>
                </a:solidFill>
                <a:latin typeface="Raleway"/>
                <a:cs typeface="Raleway"/>
              </a:endParaRPr>
            </a:p>
          </p:txBody>
        </p:sp>
        <p:sp>
          <p:nvSpPr>
            <p:cNvPr id="47" name="Rounded Rectangle 46"/>
            <p:cNvSpPr/>
            <p:nvPr/>
          </p:nvSpPr>
          <p:spPr>
            <a:xfrm>
              <a:off x="5721530" y="3393313"/>
              <a:ext cx="2969891" cy="1620168"/>
            </a:xfrm>
            <a:prstGeom prst="roundRect">
              <a:avLst/>
            </a:prstGeom>
            <a:noFill/>
            <a:ln>
              <a:solidFill>
                <a:srgbClr val="FFFFFF"/>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TextBox 48"/>
            <p:cNvSpPr txBox="1"/>
            <p:nvPr/>
          </p:nvSpPr>
          <p:spPr>
            <a:xfrm>
              <a:off x="7180679" y="4096036"/>
              <a:ext cx="633507" cy="292388"/>
            </a:xfrm>
            <a:prstGeom prst="rect">
              <a:avLst/>
            </a:prstGeom>
            <a:noFill/>
          </p:spPr>
          <p:txBody>
            <a:bodyPr wrap="none" rtlCol="0">
              <a:spAutoFit/>
            </a:bodyPr>
            <a:lstStyle/>
            <a:p>
              <a:r>
                <a:rPr lang="en-US" sz="1300" dirty="0" smtClean="0">
                  <a:solidFill>
                    <a:srgbClr val="FFFFFF"/>
                  </a:solidFill>
                  <a:latin typeface="Raleway"/>
                  <a:cs typeface="Raleway"/>
                </a:rPr>
                <a:t>HTTP</a:t>
              </a:r>
              <a:endParaRPr lang="en-US" sz="1300" dirty="0">
                <a:solidFill>
                  <a:srgbClr val="FFFFFF"/>
                </a:solidFill>
                <a:latin typeface="Raleway"/>
                <a:cs typeface="Raleway"/>
              </a:endParaRPr>
            </a:p>
          </p:txBody>
        </p:sp>
      </p:grpSp>
      <p:sp>
        <p:nvSpPr>
          <p:cNvPr id="4" name="Rectangle 3"/>
          <p:cNvSpPr/>
          <p:nvPr/>
        </p:nvSpPr>
        <p:spPr>
          <a:xfrm>
            <a:off x="494128" y="5528266"/>
            <a:ext cx="8405810" cy="746358"/>
          </a:xfrm>
          <a:prstGeom prst="rect">
            <a:avLst/>
          </a:prstGeom>
        </p:spPr>
        <p:txBody>
          <a:bodyPr wrap="square">
            <a:spAutoFit/>
          </a:bodyPr>
          <a:lstStyle/>
          <a:p>
            <a:pPr>
              <a:lnSpc>
                <a:spcPct val="150000"/>
              </a:lnSpc>
            </a:pPr>
            <a:r>
              <a:rPr lang="en-US" sz="3000" dirty="0">
                <a:solidFill>
                  <a:schemeClr val="bg1"/>
                </a:solidFill>
                <a:latin typeface="Raleway"/>
                <a:cs typeface="Raleway"/>
              </a:rPr>
              <a:t>Never mock internals. </a:t>
            </a:r>
            <a:r>
              <a:rPr lang="en-US" sz="3000" b="1" dirty="0">
                <a:solidFill>
                  <a:schemeClr val="bg1"/>
                </a:solidFill>
                <a:latin typeface="Raleway"/>
                <a:cs typeface="Raleway"/>
              </a:rPr>
              <a:t>Mock externals </a:t>
            </a:r>
            <a:r>
              <a:rPr lang="en-US" sz="3000" dirty="0">
                <a:solidFill>
                  <a:schemeClr val="bg1"/>
                </a:solidFill>
                <a:latin typeface="Raleway"/>
                <a:cs typeface="Raleway"/>
              </a:rPr>
              <a:t>instead.</a:t>
            </a:r>
            <a:endParaRPr lang="en-US" sz="3000" b="1" dirty="0">
              <a:solidFill>
                <a:schemeClr val="bg1"/>
              </a:solidFill>
              <a:latin typeface="Raleway"/>
              <a:cs typeface="Raleway"/>
            </a:endParaRPr>
          </a:p>
        </p:txBody>
      </p:sp>
    </p:spTree>
    <p:extLst>
      <p:ext uri="{BB962C8B-B14F-4D97-AF65-F5344CB8AC3E}">
        <p14:creationId xmlns:p14="http://schemas.microsoft.com/office/powerpoint/2010/main" val="76865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1-24 at 11.09.19.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2153" y="502293"/>
            <a:ext cx="6777055" cy="57337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9681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877" y="2787784"/>
            <a:ext cx="7585875" cy="1057165"/>
          </a:xfrm>
        </p:spPr>
        <p:txBody>
          <a:bodyPr/>
          <a:lstStyle/>
          <a:p>
            <a:pPr marL="0" indent="0">
              <a:buNone/>
            </a:pPr>
            <a:r>
              <a:rPr lang="lv-LV" b="1" dirty="0" smtClean="0">
                <a:solidFill>
                  <a:srgbClr val="FFFFFF"/>
                </a:solidFill>
                <a:latin typeface="Raleway Thin"/>
                <a:cs typeface="Raleway Thin"/>
              </a:rPr>
              <a:t>Tooling</a:t>
            </a:r>
            <a:endParaRPr lang="en-US" b="1" dirty="0">
              <a:solidFill>
                <a:srgbClr val="FFFFFF"/>
              </a:solidFill>
              <a:latin typeface="Raleway Thin"/>
              <a:cs typeface="Raleway Thin"/>
            </a:endParaRPr>
          </a:p>
        </p:txBody>
      </p:sp>
      <p:cxnSp>
        <p:nvCxnSpPr>
          <p:cNvPr id="4" name="Straight Connector 3"/>
          <p:cNvCxnSpPr/>
          <p:nvPr/>
        </p:nvCxnSpPr>
        <p:spPr>
          <a:xfrm>
            <a:off x="1463932" y="3572789"/>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04442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84132" y="590515"/>
            <a:ext cx="4626738" cy="964367"/>
          </a:xfrm>
          <a:prstGeom prst="rect">
            <a:avLst/>
          </a:prstGeom>
          <a:noFill/>
        </p:spPr>
        <p:txBody>
          <a:bodyPr wrap="none" rtlCol="0">
            <a:spAutoFit/>
          </a:bodyPr>
          <a:lstStyle/>
          <a:p>
            <a:pPr>
              <a:lnSpc>
                <a:spcPct val="150000"/>
              </a:lnSpc>
            </a:pPr>
            <a:r>
              <a:rPr lang="en-US" sz="4000" dirty="0" smtClean="0">
                <a:solidFill>
                  <a:schemeClr val="bg1"/>
                </a:solidFill>
              </a:rPr>
              <a:t>Testing &amp; Live Doc </a:t>
            </a:r>
            <a:r>
              <a:rPr lang="en-US" sz="4000" dirty="0" smtClean="0">
                <a:solidFill>
                  <a:schemeClr val="bg1"/>
                </a:solidFill>
                <a:sym typeface="Wingdings"/>
              </a:rPr>
              <a:t></a:t>
            </a:r>
            <a:endParaRPr lang="en-US" sz="4000" dirty="0">
              <a:solidFill>
                <a:schemeClr val="bg1"/>
              </a:solidFill>
            </a:endParaRPr>
          </a:p>
        </p:txBody>
      </p:sp>
      <p:sp>
        <p:nvSpPr>
          <p:cNvPr id="15" name="TextBox 14"/>
          <p:cNvSpPr txBox="1"/>
          <p:nvPr/>
        </p:nvSpPr>
        <p:spPr>
          <a:xfrm>
            <a:off x="484132" y="1662212"/>
            <a:ext cx="7956024" cy="3734356"/>
          </a:xfrm>
          <a:prstGeom prst="rect">
            <a:avLst/>
          </a:prstGeom>
          <a:noFill/>
        </p:spPr>
        <p:txBody>
          <a:bodyPr wrap="none" rtlCol="0">
            <a:spAutoFit/>
          </a:bodyPr>
          <a:lstStyle/>
          <a:p>
            <a:pPr marL="457200" indent="-457200">
              <a:lnSpc>
                <a:spcPct val="150000"/>
              </a:lnSpc>
              <a:buFont typeface="Arial"/>
              <a:buChar char="•"/>
            </a:pPr>
            <a:r>
              <a:rPr lang="en-US" sz="4000" dirty="0" smtClean="0">
                <a:solidFill>
                  <a:schemeClr val="bg1"/>
                </a:solidFill>
              </a:rPr>
              <a:t>MOCO</a:t>
            </a:r>
            <a:r>
              <a:rPr lang="en-US" sz="3000" dirty="0" smtClean="0">
                <a:solidFill>
                  <a:schemeClr val="bg1"/>
                </a:solidFill>
              </a:rPr>
              <a:t> </a:t>
            </a:r>
            <a:r>
              <a:rPr lang="en-US" sz="2500" dirty="0" smtClean="0">
                <a:solidFill>
                  <a:schemeClr val="bg1"/>
                </a:solidFill>
              </a:rPr>
              <a:t>for test double creation</a:t>
            </a:r>
          </a:p>
          <a:p>
            <a:pPr marL="457200" indent="-457200">
              <a:lnSpc>
                <a:spcPct val="150000"/>
              </a:lnSpc>
              <a:buFont typeface="Arial"/>
              <a:buChar char="•"/>
            </a:pPr>
            <a:r>
              <a:rPr lang="en-US" sz="4000" dirty="0" smtClean="0">
                <a:solidFill>
                  <a:schemeClr val="bg1"/>
                </a:solidFill>
              </a:rPr>
              <a:t>REST-assured</a:t>
            </a:r>
            <a:r>
              <a:rPr lang="en-US" sz="4000" b="1" dirty="0" smtClean="0">
                <a:solidFill>
                  <a:schemeClr val="bg1"/>
                </a:solidFill>
              </a:rPr>
              <a:t> </a:t>
            </a:r>
            <a:r>
              <a:rPr lang="en-US" sz="2500" dirty="0" smtClean="0">
                <a:solidFill>
                  <a:schemeClr val="bg1"/>
                </a:solidFill>
              </a:rPr>
              <a:t>for testing REST APIs</a:t>
            </a:r>
          </a:p>
          <a:p>
            <a:pPr marL="457200" indent="-457200">
              <a:lnSpc>
                <a:spcPct val="150000"/>
              </a:lnSpc>
              <a:buFont typeface="Arial"/>
              <a:buChar char="•"/>
            </a:pPr>
            <a:r>
              <a:rPr lang="en-US" sz="4000" dirty="0" smtClean="0">
                <a:solidFill>
                  <a:schemeClr val="bg1"/>
                </a:solidFill>
              </a:rPr>
              <a:t>Cucumber</a:t>
            </a:r>
            <a:r>
              <a:rPr lang="en-US" sz="2500" b="1" dirty="0" smtClean="0">
                <a:solidFill>
                  <a:schemeClr val="bg1"/>
                </a:solidFill>
              </a:rPr>
              <a:t> </a:t>
            </a:r>
            <a:r>
              <a:rPr lang="en-US" sz="2500" dirty="0" smtClean="0">
                <a:solidFill>
                  <a:schemeClr val="bg1"/>
                </a:solidFill>
              </a:rPr>
              <a:t>for describing API usage with examples</a:t>
            </a:r>
          </a:p>
          <a:p>
            <a:pPr marL="457200" indent="-457200">
              <a:lnSpc>
                <a:spcPct val="150000"/>
              </a:lnSpc>
              <a:buFont typeface="Arial"/>
              <a:buChar char="•"/>
            </a:pPr>
            <a:r>
              <a:rPr lang="en-US" sz="4000" dirty="0" smtClean="0">
                <a:solidFill>
                  <a:schemeClr val="bg1"/>
                </a:solidFill>
              </a:rPr>
              <a:t>Relish</a:t>
            </a:r>
            <a:r>
              <a:rPr lang="en-US" sz="2500" dirty="0" smtClean="0">
                <a:solidFill>
                  <a:schemeClr val="bg1"/>
                </a:solidFill>
              </a:rPr>
              <a:t> for publishing Cucumbers online</a:t>
            </a:r>
            <a:endParaRPr lang="en-US" sz="2500" dirty="0">
              <a:solidFill>
                <a:schemeClr val="bg1"/>
              </a:solidFill>
            </a:endParaRPr>
          </a:p>
        </p:txBody>
      </p:sp>
    </p:spTree>
    <p:extLst>
      <p:ext uri="{BB962C8B-B14F-4D97-AF65-F5344CB8AC3E}">
        <p14:creationId xmlns:p14="http://schemas.microsoft.com/office/powerpoint/2010/main" val="2968075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dissolv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dissolve">
                                      <p:cBhvr>
                                        <p:cTn id="12" dur="500"/>
                                        <p:tgtEl>
                                          <p:spTgt spid="15">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dissolve">
                                      <p:cBhvr>
                                        <p:cTn id="15" dur="500"/>
                                        <p:tgtEl>
                                          <p:spTgt spid="15">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15">
                                            <p:txEl>
                                              <p:pRg st="3" end="3"/>
                                            </p:txEl>
                                          </p:spTgt>
                                        </p:tgtEl>
                                        <p:attrNameLst>
                                          <p:attrName>style.visibility</p:attrName>
                                        </p:attrNameLst>
                                      </p:cBhvr>
                                      <p:to>
                                        <p:strVal val="visible"/>
                                      </p:to>
                                    </p:set>
                                    <p:animEffect transition="in" filter="dissolve">
                                      <p:cBhvr>
                                        <p:cTn id="18"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432206" cy="6858000"/>
          </a:xfrm>
          <a:prstGeom prst="rect">
            <a:avLst/>
          </a:prstGeom>
        </p:spPr>
      </p:pic>
    </p:spTree>
    <p:extLst>
      <p:ext uri="{BB962C8B-B14F-4D97-AF65-F5344CB8AC3E}">
        <p14:creationId xmlns:p14="http://schemas.microsoft.com/office/powerpoint/2010/main" val="1170967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877" y="2787784"/>
            <a:ext cx="7585875" cy="1057165"/>
          </a:xfrm>
        </p:spPr>
        <p:txBody>
          <a:bodyPr/>
          <a:lstStyle/>
          <a:p>
            <a:pPr marL="0" indent="0">
              <a:buNone/>
            </a:pPr>
            <a:r>
              <a:rPr lang="en-US" b="1" dirty="0" smtClean="0">
                <a:solidFill>
                  <a:srgbClr val="FFFFFF"/>
                </a:solidFill>
                <a:latin typeface="Raleway"/>
                <a:cs typeface="Raleway"/>
              </a:rPr>
              <a:t>Anatomy</a:t>
            </a:r>
            <a:r>
              <a:rPr lang="en-US" dirty="0" smtClean="0">
                <a:solidFill>
                  <a:srgbClr val="FFFFFF"/>
                </a:solidFill>
                <a:latin typeface="Raleway"/>
                <a:cs typeface="Raleway"/>
              </a:rPr>
              <a:t> </a:t>
            </a:r>
            <a:r>
              <a:rPr lang="en-US" dirty="0" smtClean="0">
                <a:solidFill>
                  <a:srgbClr val="FFFFFF"/>
                </a:solidFill>
                <a:latin typeface="Raleway Thin"/>
                <a:cs typeface="Raleway Thin"/>
              </a:rPr>
              <a:t>of a micro service</a:t>
            </a:r>
            <a:endParaRPr lang="en-US" dirty="0">
              <a:solidFill>
                <a:srgbClr val="FFFFFF"/>
              </a:solidFill>
              <a:latin typeface="Raleway Thin"/>
              <a:cs typeface="Raleway Thin"/>
            </a:endParaRPr>
          </a:p>
        </p:txBody>
      </p:sp>
      <p:cxnSp>
        <p:nvCxnSpPr>
          <p:cNvPr id="4" name="Straight Connector 3"/>
          <p:cNvCxnSpPr/>
          <p:nvPr/>
        </p:nvCxnSpPr>
        <p:spPr>
          <a:xfrm>
            <a:off x="1463932" y="3572789"/>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139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035092" y="1977767"/>
            <a:ext cx="7532722" cy="4341485"/>
          </a:xfrm>
          <a:prstGeom prst="rect">
            <a:avLst/>
          </a:prstGeom>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9364" y="184445"/>
            <a:ext cx="1627448" cy="1330639"/>
          </a:xfrm>
          <a:prstGeom prst="rect">
            <a:avLst/>
          </a:prstGeom>
        </p:spPr>
      </p:pic>
    </p:spTree>
    <p:extLst>
      <p:ext uri="{BB962C8B-B14F-4D97-AF65-F5344CB8AC3E}">
        <p14:creationId xmlns:p14="http://schemas.microsoft.com/office/powerpoint/2010/main" val="239072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274354" y="1543860"/>
            <a:ext cx="1759955" cy="508156"/>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1566" y="753628"/>
            <a:ext cx="1371839" cy="2042170"/>
          </a:xfrm>
          <a:prstGeom prst="rect">
            <a:avLst/>
          </a:prstGeom>
        </p:spPr>
      </p:pic>
      <p:pic>
        <p:nvPicPr>
          <p:cNvPr id="8" name="Picture 7"/>
          <p:cNvPicPr>
            <a:picLocks noChangeAspect="1"/>
          </p:cNvPicPr>
          <p:nvPr/>
        </p:nvPicPr>
        <p:blipFill rotWithShape="1">
          <a:blip r:embed="rId5" cstate="screen">
            <a:extLst>
              <a:ext uri="{28A0092B-C50C-407E-A947-70E740481C1C}">
                <a14:useLocalDpi xmlns:a14="http://schemas.microsoft.com/office/drawing/2010/main"/>
              </a:ext>
            </a:extLst>
          </a:blip>
          <a:srcRect t="17198"/>
          <a:stretch/>
        </p:blipFill>
        <p:spPr>
          <a:xfrm>
            <a:off x="624561" y="3193844"/>
            <a:ext cx="8215146" cy="2915263"/>
          </a:xfrm>
          <a:prstGeom prst="rect">
            <a:avLst/>
          </a:prstGeom>
        </p:spPr>
      </p:pic>
    </p:spTree>
    <p:extLst>
      <p:ext uri="{BB962C8B-B14F-4D97-AF65-F5344CB8AC3E}">
        <p14:creationId xmlns:p14="http://schemas.microsoft.com/office/powerpoint/2010/main" val="4118098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242885"/>
            <a:ext cx="5866946" cy="1992687"/>
          </a:xfrm>
          <a:prstGeom prst="rect">
            <a:avLst/>
          </a:prstGeom>
        </p:spPr>
      </p:pic>
      <p:sp>
        <p:nvSpPr>
          <p:cNvPr id="10" name="TextBox 9"/>
          <p:cNvSpPr txBox="1"/>
          <p:nvPr/>
        </p:nvSpPr>
        <p:spPr>
          <a:xfrm>
            <a:off x="549730" y="2235572"/>
            <a:ext cx="8092470" cy="584776"/>
          </a:xfrm>
          <a:prstGeom prst="rect">
            <a:avLst/>
          </a:prstGeom>
          <a:noFill/>
        </p:spPr>
        <p:txBody>
          <a:bodyPr wrap="none" rtlCol="0">
            <a:spAutoFit/>
          </a:bodyPr>
          <a:lstStyle/>
          <a:p>
            <a:r>
              <a:rPr lang="en-US" sz="3200" dirty="0" smtClean="0">
                <a:latin typeface="Raleway"/>
                <a:cs typeface="Raleway"/>
              </a:rPr>
              <a:t>A shipping container system for your apps</a:t>
            </a:r>
          </a:p>
        </p:txBody>
      </p:sp>
      <p:sp>
        <p:nvSpPr>
          <p:cNvPr id="15" name="TextBox 14"/>
          <p:cNvSpPr txBox="1"/>
          <p:nvPr/>
        </p:nvSpPr>
        <p:spPr>
          <a:xfrm>
            <a:off x="549730" y="3240928"/>
            <a:ext cx="6018056" cy="584776"/>
          </a:xfrm>
          <a:prstGeom prst="rect">
            <a:avLst/>
          </a:prstGeom>
          <a:noFill/>
        </p:spPr>
        <p:txBody>
          <a:bodyPr wrap="none" rtlCol="0">
            <a:spAutoFit/>
          </a:bodyPr>
          <a:lstStyle/>
          <a:p>
            <a:r>
              <a:rPr lang="en-US" sz="3200" dirty="0" smtClean="0">
                <a:latin typeface="Raleway"/>
                <a:cs typeface="Raleway"/>
              </a:rPr>
              <a:t>VM without an overhead of VM</a:t>
            </a:r>
          </a:p>
        </p:txBody>
      </p:sp>
      <p:sp>
        <p:nvSpPr>
          <p:cNvPr id="17" name="TextBox 16"/>
          <p:cNvSpPr txBox="1"/>
          <p:nvPr/>
        </p:nvSpPr>
        <p:spPr>
          <a:xfrm>
            <a:off x="3933413" y="5733965"/>
            <a:ext cx="4993675" cy="900246"/>
          </a:xfrm>
          <a:prstGeom prst="rect">
            <a:avLst/>
          </a:prstGeom>
          <a:noFill/>
        </p:spPr>
        <p:txBody>
          <a:bodyPr wrap="none" rtlCol="0">
            <a:spAutoFit/>
          </a:bodyPr>
          <a:lstStyle/>
          <a:p>
            <a:pPr algn="r">
              <a:lnSpc>
                <a:spcPct val="150000"/>
              </a:lnSpc>
            </a:pPr>
            <a:r>
              <a:rPr lang="en-US" dirty="0" err="1" smtClean="0">
                <a:latin typeface="Raleway"/>
                <a:cs typeface="Raleway"/>
              </a:rPr>
              <a:t>Docker</a:t>
            </a:r>
            <a:r>
              <a:rPr lang="en-US" dirty="0" smtClean="0">
                <a:latin typeface="Raleway"/>
                <a:cs typeface="Raleway"/>
              </a:rPr>
              <a:t> on </a:t>
            </a:r>
            <a:r>
              <a:rPr lang="en-US" dirty="0" err="1" smtClean="0">
                <a:latin typeface="Raleway"/>
                <a:cs typeface="Raleway"/>
              </a:rPr>
              <a:t>InfoQ</a:t>
            </a:r>
            <a:r>
              <a:rPr lang="en-US" dirty="0" smtClean="0">
                <a:latin typeface="Raleway"/>
                <a:cs typeface="Raleway"/>
              </a:rPr>
              <a:t> </a:t>
            </a:r>
            <a:r>
              <a:rPr lang="en-US" dirty="0">
                <a:latin typeface="Raleway"/>
                <a:cs typeface="Raleway"/>
                <a:sym typeface="Wingdings"/>
              </a:rPr>
              <a:t> http://</a:t>
            </a:r>
            <a:r>
              <a:rPr lang="en-US" dirty="0" err="1">
                <a:latin typeface="Raleway"/>
                <a:cs typeface="Raleway"/>
                <a:sym typeface="Wingdings"/>
              </a:rPr>
              <a:t>goo.gl</a:t>
            </a:r>
            <a:r>
              <a:rPr lang="en-US" dirty="0">
                <a:latin typeface="Raleway"/>
                <a:cs typeface="Raleway"/>
                <a:sym typeface="Wingdings"/>
              </a:rPr>
              <a:t>/</a:t>
            </a:r>
            <a:r>
              <a:rPr lang="en-US" dirty="0" err="1">
                <a:latin typeface="Raleway"/>
                <a:cs typeface="Raleway"/>
                <a:sym typeface="Wingdings"/>
              </a:rPr>
              <a:t>ALnjYt</a:t>
            </a:r>
            <a:endParaRPr lang="en-US" dirty="0" smtClean="0">
              <a:latin typeface="Raleway"/>
              <a:cs typeface="Raleway"/>
            </a:endParaRPr>
          </a:p>
          <a:p>
            <a:pPr algn="r">
              <a:lnSpc>
                <a:spcPct val="150000"/>
              </a:lnSpc>
            </a:pPr>
            <a:r>
              <a:rPr lang="en-US" dirty="0" smtClean="0">
                <a:latin typeface="Raleway"/>
                <a:cs typeface="Raleway"/>
              </a:rPr>
              <a:t>Why </a:t>
            </a:r>
            <a:r>
              <a:rPr lang="en-US" dirty="0" err="1" smtClean="0">
                <a:latin typeface="Raleway"/>
                <a:cs typeface="Raleway"/>
              </a:rPr>
              <a:t>Docker</a:t>
            </a:r>
            <a:r>
              <a:rPr lang="en-US" dirty="0" smtClean="0">
                <a:latin typeface="Raleway"/>
                <a:cs typeface="Raleway"/>
              </a:rPr>
              <a:t>? Why Not Chef? </a:t>
            </a:r>
            <a:r>
              <a:rPr lang="en-US" dirty="0" smtClean="0">
                <a:latin typeface="Raleway"/>
                <a:cs typeface="Raleway"/>
                <a:sym typeface="Wingdings"/>
              </a:rPr>
              <a:t> </a:t>
            </a:r>
            <a:r>
              <a:rPr lang="en-US" dirty="0" err="1" smtClean="0">
                <a:latin typeface="Raleway"/>
                <a:cs typeface="Raleway"/>
              </a:rPr>
              <a:t>goo.gl</a:t>
            </a:r>
            <a:r>
              <a:rPr lang="en-US" dirty="0">
                <a:latin typeface="Raleway"/>
                <a:cs typeface="Raleway"/>
              </a:rPr>
              <a:t>/</a:t>
            </a:r>
            <a:r>
              <a:rPr lang="en-US" dirty="0" smtClean="0">
                <a:latin typeface="Raleway"/>
                <a:cs typeface="Raleway"/>
              </a:rPr>
              <a:t>iJ8Idl</a:t>
            </a:r>
          </a:p>
        </p:txBody>
      </p:sp>
    </p:spTree>
    <p:extLst>
      <p:ext uri="{BB962C8B-B14F-4D97-AF65-F5344CB8AC3E}">
        <p14:creationId xmlns:p14="http://schemas.microsoft.com/office/powerpoint/2010/main" val="387448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84132" y="590515"/>
            <a:ext cx="3198311" cy="964367"/>
          </a:xfrm>
          <a:prstGeom prst="rect">
            <a:avLst/>
          </a:prstGeom>
          <a:noFill/>
        </p:spPr>
        <p:txBody>
          <a:bodyPr wrap="none" rtlCol="0">
            <a:spAutoFit/>
          </a:bodyPr>
          <a:lstStyle/>
          <a:p>
            <a:pPr>
              <a:lnSpc>
                <a:spcPct val="150000"/>
              </a:lnSpc>
            </a:pPr>
            <a:r>
              <a:rPr lang="en-US" sz="4000" dirty="0" smtClean="0">
                <a:solidFill>
                  <a:schemeClr val="bg1"/>
                </a:solidFill>
              </a:rPr>
              <a:t>Learn more </a:t>
            </a:r>
            <a:r>
              <a:rPr lang="en-US" sz="4000" dirty="0" smtClean="0">
                <a:solidFill>
                  <a:schemeClr val="bg1"/>
                </a:solidFill>
                <a:sym typeface="Wingdings"/>
              </a:rPr>
              <a:t></a:t>
            </a:r>
            <a:endParaRPr lang="en-US" sz="4000" dirty="0">
              <a:solidFill>
                <a:schemeClr val="bg1"/>
              </a:solidFill>
            </a:endParaRPr>
          </a:p>
        </p:txBody>
      </p:sp>
      <p:sp>
        <p:nvSpPr>
          <p:cNvPr id="12" name="TextBox 11"/>
          <p:cNvSpPr txBox="1"/>
          <p:nvPr/>
        </p:nvSpPr>
        <p:spPr>
          <a:xfrm>
            <a:off x="484132" y="1662212"/>
            <a:ext cx="6942926" cy="1214435"/>
          </a:xfrm>
          <a:prstGeom prst="rect">
            <a:avLst/>
          </a:prstGeom>
          <a:noFill/>
        </p:spPr>
        <p:txBody>
          <a:bodyPr wrap="none" rtlCol="0">
            <a:spAutoFit/>
          </a:bodyPr>
          <a:lstStyle/>
          <a:p>
            <a:pPr marL="457200" indent="-457200">
              <a:lnSpc>
                <a:spcPct val="150000"/>
              </a:lnSpc>
              <a:buFont typeface="Arial"/>
              <a:buChar char="•"/>
            </a:pPr>
            <a:r>
              <a:rPr lang="en-US" sz="2500" dirty="0" smtClean="0">
                <a:solidFill>
                  <a:schemeClr val="bg1"/>
                </a:solidFill>
              </a:rPr>
              <a:t>Micro Services by James Lewis </a:t>
            </a:r>
            <a:r>
              <a:rPr lang="en-US" sz="2500" dirty="0" smtClean="0">
                <a:solidFill>
                  <a:schemeClr val="bg1"/>
                </a:solidFill>
                <a:sym typeface="Wingdings"/>
              </a:rPr>
              <a:t> </a:t>
            </a:r>
            <a:r>
              <a:rPr lang="en-US" sz="2500" dirty="0" err="1" smtClean="0">
                <a:solidFill>
                  <a:schemeClr val="bg1"/>
                </a:solidFill>
              </a:rPr>
              <a:t>goo.gl</a:t>
            </a:r>
            <a:r>
              <a:rPr lang="en-US" sz="2500" dirty="0">
                <a:solidFill>
                  <a:schemeClr val="bg1"/>
                </a:solidFill>
              </a:rPr>
              <a:t>/PS7BYK</a:t>
            </a:r>
            <a:endParaRPr lang="en-US" sz="2500" dirty="0" smtClean="0">
              <a:solidFill>
                <a:schemeClr val="bg1"/>
              </a:solidFill>
            </a:endParaRPr>
          </a:p>
          <a:p>
            <a:pPr marL="457200" indent="-457200">
              <a:lnSpc>
                <a:spcPct val="150000"/>
              </a:lnSpc>
              <a:buFont typeface="Arial"/>
              <a:buChar char="•"/>
            </a:pPr>
            <a:r>
              <a:rPr lang="en-US" sz="2500" dirty="0" smtClean="0">
                <a:solidFill>
                  <a:schemeClr val="bg1"/>
                </a:solidFill>
              </a:rPr>
              <a:t>Micro Services by Fred </a:t>
            </a:r>
            <a:r>
              <a:rPr lang="en-US" sz="2500" dirty="0">
                <a:solidFill>
                  <a:schemeClr val="bg1"/>
                </a:solidFill>
              </a:rPr>
              <a:t>George </a:t>
            </a:r>
            <a:r>
              <a:rPr lang="en-US" sz="2500" dirty="0" smtClean="0">
                <a:solidFill>
                  <a:schemeClr val="bg1"/>
                </a:solidFill>
                <a:sym typeface="Wingdings"/>
              </a:rPr>
              <a:t> </a:t>
            </a:r>
            <a:r>
              <a:rPr lang="en-US" sz="2500" dirty="0" err="1" smtClean="0">
                <a:solidFill>
                  <a:schemeClr val="bg1"/>
                </a:solidFill>
              </a:rPr>
              <a:t>goo.gl</a:t>
            </a:r>
            <a:r>
              <a:rPr lang="en-US" sz="2500" dirty="0">
                <a:solidFill>
                  <a:schemeClr val="bg1"/>
                </a:solidFill>
              </a:rPr>
              <a:t>/</a:t>
            </a:r>
            <a:r>
              <a:rPr lang="en-US" sz="2500" dirty="0" smtClean="0">
                <a:solidFill>
                  <a:schemeClr val="bg1"/>
                </a:solidFill>
              </a:rPr>
              <a:t>dgd8Ya</a:t>
            </a:r>
          </a:p>
        </p:txBody>
      </p:sp>
      <p:pic>
        <p:nvPicPr>
          <p:cNvPr id="14" name="Picture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14603" y="3516072"/>
            <a:ext cx="1866740" cy="2449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Picture 14"/>
          <p:cNvPicPr>
            <a:picLocks noChangeAspect="1"/>
          </p:cNvPicPr>
          <p:nvPr/>
        </p:nvPicPr>
        <p:blipFill>
          <a:blip r:embed="rId3"/>
          <a:stretch>
            <a:fillRect/>
          </a:stretch>
        </p:blipFill>
        <p:spPr>
          <a:xfrm>
            <a:off x="3682443" y="3516072"/>
            <a:ext cx="1875354" cy="2449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77394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
        <p:nvSpPr>
          <p:cNvPr id="9" name="Rectangle 8"/>
          <p:cNvSpPr/>
          <p:nvPr/>
        </p:nvSpPr>
        <p:spPr>
          <a:xfrm>
            <a:off x="4572000" y="5976035"/>
            <a:ext cx="4572000" cy="553998"/>
          </a:xfrm>
          <a:prstGeom prst="rect">
            <a:avLst/>
          </a:prstGeom>
        </p:spPr>
        <p:txBody>
          <a:bodyPr>
            <a:spAutoFit/>
          </a:bodyPr>
          <a:lstStyle/>
          <a:p>
            <a:r>
              <a:rPr lang="en-US" sz="3000" b="1" dirty="0">
                <a:solidFill>
                  <a:schemeClr val="bg1"/>
                </a:solidFill>
                <a:latin typeface="Raleway"/>
                <a:cs typeface="Raleway"/>
              </a:rPr>
              <a:t>http://</a:t>
            </a:r>
            <a:r>
              <a:rPr lang="en-US" sz="3000" b="1" dirty="0" err="1">
                <a:solidFill>
                  <a:schemeClr val="bg1"/>
                </a:solidFill>
                <a:latin typeface="Raleway"/>
                <a:cs typeface="Raleway"/>
              </a:rPr>
              <a:t>goo.gl</a:t>
            </a:r>
            <a:r>
              <a:rPr lang="en-US" sz="3000" b="1" dirty="0">
                <a:solidFill>
                  <a:schemeClr val="bg1"/>
                </a:solidFill>
                <a:latin typeface="Raleway"/>
                <a:cs typeface="Raleway"/>
              </a:rPr>
              <a:t>/</a:t>
            </a:r>
            <a:r>
              <a:rPr lang="en-US" sz="3000" b="1" dirty="0" err="1">
                <a:solidFill>
                  <a:schemeClr val="bg1"/>
                </a:solidFill>
                <a:latin typeface="Raleway"/>
                <a:cs typeface="Raleway"/>
              </a:rPr>
              <a:t>khddl</a:t>
            </a:r>
            <a:endParaRPr lang="en-US" sz="3000" b="1" dirty="0" smtClean="0">
              <a:solidFill>
                <a:schemeClr val="bg1"/>
              </a:solidFill>
              <a:latin typeface="Raleway"/>
              <a:cs typeface="Raleway"/>
            </a:endParaRPr>
          </a:p>
        </p:txBody>
      </p:sp>
    </p:spTree>
    <p:extLst>
      <p:ext uri="{BB962C8B-B14F-4D97-AF65-F5344CB8AC3E}">
        <p14:creationId xmlns:p14="http://schemas.microsoft.com/office/powerpoint/2010/main" val="73564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50877" y="2787784"/>
            <a:ext cx="6553861" cy="1057165"/>
          </a:xfrm>
        </p:spPr>
        <p:txBody>
          <a:bodyPr/>
          <a:lstStyle/>
          <a:p>
            <a:pPr marL="0" indent="0">
              <a:buNone/>
            </a:pPr>
            <a:r>
              <a:rPr lang="en-US" dirty="0" smtClean="0">
                <a:solidFill>
                  <a:srgbClr val="FFFFFF"/>
                </a:solidFill>
                <a:latin typeface="Raleway"/>
                <a:cs typeface="Raleway"/>
              </a:rPr>
              <a:t>Conclusion</a:t>
            </a:r>
            <a:endParaRPr lang="en-US" dirty="0">
              <a:solidFill>
                <a:srgbClr val="FFFFFF"/>
              </a:solidFill>
              <a:latin typeface="Raleway Thin"/>
              <a:cs typeface="Raleway Thin"/>
            </a:endParaRPr>
          </a:p>
        </p:txBody>
      </p:sp>
      <p:cxnSp>
        <p:nvCxnSpPr>
          <p:cNvPr id="4" name="Straight Connector 3"/>
          <p:cNvCxnSpPr/>
          <p:nvPr/>
        </p:nvCxnSpPr>
        <p:spPr>
          <a:xfrm>
            <a:off x="1463932" y="3572789"/>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54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41158" y="1573621"/>
            <a:ext cx="8208210" cy="4789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300" dirty="0">
                <a:solidFill>
                  <a:srgbClr val="1B2536"/>
                </a:solidFill>
                <a:latin typeface="Raleway"/>
                <a:cs typeface="Raleway"/>
              </a:rPr>
              <a:t>The next morning, "we had this orgy of `one liners.' Everybody had a one liner. Look at this, look at that. ...Everybody started putting forth the UNIX philosophy. Write programs that do one thing and do it well. Write programs to work together. Write programs that handle text streams, because that is a universal interface." Those ideas which add up to the tool approach, were there in some unformed way before pipes, but they really came together afterwards. Pipes became the catalyst for this UNIX philosophy. "The tool thing has turned out to be actually successful. With pipes, many programs could work together, and they could work together at a distance."</a:t>
            </a:r>
          </a:p>
        </p:txBody>
      </p:sp>
      <p:sp>
        <p:nvSpPr>
          <p:cNvPr id="10" name="Content Placeholder 2"/>
          <p:cNvSpPr txBox="1">
            <a:spLocks/>
          </p:cNvSpPr>
          <p:nvPr/>
        </p:nvSpPr>
        <p:spPr>
          <a:xfrm>
            <a:off x="450636" y="301138"/>
            <a:ext cx="8058045" cy="7597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r">
              <a:lnSpc>
                <a:spcPct val="150000"/>
              </a:lnSpc>
              <a:buNone/>
            </a:pPr>
            <a:r>
              <a:rPr lang="en-US" sz="2500" dirty="0" smtClean="0">
                <a:solidFill>
                  <a:srgbClr val="FFFFFF"/>
                </a:solidFill>
                <a:latin typeface="Raleway"/>
                <a:cs typeface="Raleway"/>
              </a:rPr>
              <a:t>The Unix </a:t>
            </a:r>
            <a:r>
              <a:rPr lang="en-US" sz="2500" dirty="0">
                <a:solidFill>
                  <a:srgbClr val="FFFFFF"/>
                </a:solidFill>
                <a:latin typeface="Raleway"/>
                <a:cs typeface="Raleway"/>
              </a:rPr>
              <a:t>Philosophy  </a:t>
            </a:r>
            <a:endParaRPr lang="en-US" sz="2500" dirty="0" smtClean="0">
              <a:solidFill>
                <a:srgbClr val="FFFFFF"/>
              </a:solidFill>
              <a:latin typeface="Raleway"/>
              <a:cs typeface="Raleway"/>
            </a:endParaRPr>
          </a:p>
          <a:p>
            <a:pPr marL="0" indent="0" algn="r">
              <a:lnSpc>
                <a:spcPct val="50000"/>
              </a:lnSpc>
              <a:buNone/>
            </a:pPr>
            <a:r>
              <a:rPr lang="en-US" sz="1500" dirty="0" smtClean="0">
                <a:solidFill>
                  <a:srgbClr val="FFFFFF"/>
                </a:solidFill>
                <a:latin typeface="Raleway"/>
                <a:cs typeface="Raleway"/>
              </a:rPr>
              <a:t>http</a:t>
            </a:r>
            <a:r>
              <a:rPr lang="en-US" sz="1500" dirty="0">
                <a:solidFill>
                  <a:srgbClr val="FFFFFF"/>
                </a:solidFill>
                <a:latin typeface="Raleway"/>
                <a:cs typeface="Raleway"/>
              </a:rPr>
              <a:t>://</a:t>
            </a:r>
            <a:r>
              <a:rPr lang="en-US" sz="1500" dirty="0" err="1">
                <a:solidFill>
                  <a:srgbClr val="FFFFFF"/>
                </a:solidFill>
                <a:latin typeface="Raleway"/>
                <a:cs typeface="Raleway"/>
              </a:rPr>
              <a:t>www.faqs.org</a:t>
            </a:r>
            <a:r>
              <a:rPr lang="en-US" sz="1500" dirty="0">
                <a:solidFill>
                  <a:srgbClr val="FFFFFF"/>
                </a:solidFill>
                <a:latin typeface="Raleway"/>
                <a:cs typeface="Raleway"/>
              </a:rPr>
              <a:t>/docs/</a:t>
            </a:r>
            <a:r>
              <a:rPr lang="en-US" sz="1500" dirty="0" err="1">
                <a:solidFill>
                  <a:srgbClr val="FFFFFF"/>
                </a:solidFill>
                <a:latin typeface="Raleway"/>
                <a:cs typeface="Raleway"/>
              </a:rPr>
              <a:t>artu</a:t>
            </a:r>
            <a:r>
              <a:rPr lang="en-US" sz="1500" dirty="0">
                <a:solidFill>
                  <a:srgbClr val="FFFFFF"/>
                </a:solidFill>
                <a:latin typeface="Raleway"/>
                <a:cs typeface="Raleway"/>
              </a:rPr>
              <a:t>/ch01s06.html</a:t>
            </a:r>
          </a:p>
          <a:p>
            <a:pPr marL="0" indent="0" algn="r">
              <a:lnSpc>
                <a:spcPct val="150000"/>
              </a:lnSpc>
              <a:buNone/>
            </a:pPr>
            <a:endParaRPr lang="en-US" sz="2500" dirty="0">
              <a:solidFill>
                <a:srgbClr val="FFFFFF"/>
              </a:solidFill>
              <a:latin typeface="Raleway"/>
              <a:cs typeface="Raleway"/>
            </a:endParaRPr>
          </a:p>
        </p:txBody>
      </p:sp>
      <p:sp>
        <p:nvSpPr>
          <p:cNvPr id="6" name="Content Placeholder 2"/>
          <p:cNvSpPr txBox="1">
            <a:spLocks/>
          </p:cNvSpPr>
          <p:nvPr/>
        </p:nvSpPr>
        <p:spPr>
          <a:xfrm>
            <a:off x="441158" y="1573621"/>
            <a:ext cx="8208210" cy="4789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300" dirty="0">
                <a:solidFill>
                  <a:srgbClr val="1B2536"/>
                </a:solidFill>
                <a:latin typeface="Raleway"/>
                <a:cs typeface="Raleway"/>
              </a:rPr>
              <a:t>The next morning, "we had this orgy of `one liners.' Everybody had a one liner. Look at this, look at that. ...Everybody started putting forth the UNIX philosophy. </a:t>
            </a:r>
            <a:r>
              <a:rPr lang="en-US" sz="2300" dirty="0">
                <a:solidFill>
                  <a:schemeClr val="bg1"/>
                </a:solidFill>
                <a:latin typeface="Raleway"/>
                <a:cs typeface="Raleway"/>
              </a:rPr>
              <a:t>Write programs that do one thing and do it well.</a:t>
            </a:r>
            <a:r>
              <a:rPr lang="en-US" sz="2300" dirty="0">
                <a:solidFill>
                  <a:srgbClr val="1B2536"/>
                </a:solidFill>
                <a:latin typeface="Raleway"/>
                <a:cs typeface="Raleway"/>
              </a:rPr>
              <a:t> Write programs to work together. Write programs that handle text streams, because that is a universal interface." Those ideas which add up to the tool approach, were there in some unformed way before pipes, but they really came together afterwards. Pipes became the catalyst for this UNIX philosophy. "The tool thing has turned out to be actually successful. With pipes, many programs could work together, and they could work together at a distance."</a:t>
            </a:r>
          </a:p>
        </p:txBody>
      </p:sp>
      <p:sp>
        <p:nvSpPr>
          <p:cNvPr id="8" name="Content Placeholder 2"/>
          <p:cNvSpPr txBox="1">
            <a:spLocks/>
          </p:cNvSpPr>
          <p:nvPr/>
        </p:nvSpPr>
        <p:spPr>
          <a:xfrm>
            <a:off x="441158" y="1573621"/>
            <a:ext cx="8208210" cy="4789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300" dirty="0">
                <a:solidFill>
                  <a:srgbClr val="1B2536"/>
                </a:solidFill>
                <a:latin typeface="Raleway"/>
                <a:cs typeface="Raleway"/>
              </a:rPr>
              <a:t>The next morning, "we had this orgy of `one liners.' Everybody had a one liner. Look at this, look at that. ...Everybody started putting forth the UNIX philosophy. </a:t>
            </a:r>
            <a:r>
              <a:rPr lang="en-US" sz="2300" dirty="0">
                <a:solidFill>
                  <a:schemeClr val="bg1"/>
                </a:solidFill>
                <a:latin typeface="Raleway"/>
                <a:cs typeface="Raleway"/>
              </a:rPr>
              <a:t>Write programs that do one thing and do it well.</a:t>
            </a:r>
            <a:r>
              <a:rPr lang="en-US" sz="2300" dirty="0">
                <a:solidFill>
                  <a:srgbClr val="1B2536"/>
                </a:solidFill>
                <a:latin typeface="Raleway"/>
                <a:cs typeface="Raleway"/>
              </a:rPr>
              <a:t> </a:t>
            </a:r>
            <a:r>
              <a:rPr lang="en-US" sz="2300" dirty="0">
                <a:solidFill>
                  <a:srgbClr val="FFFFFF"/>
                </a:solidFill>
                <a:latin typeface="Raleway"/>
                <a:cs typeface="Raleway"/>
              </a:rPr>
              <a:t>Write programs to work together.</a:t>
            </a:r>
            <a:r>
              <a:rPr lang="en-US" sz="2300" dirty="0">
                <a:solidFill>
                  <a:srgbClr val="1B2536"/>
                </a:solidFill>
                <a:latin typeface="Raleway"/>
                <a:cs typeface="Raleway"/>
              </a:rPr>
              <a:t> Write programs that handle text streams, because that is a universal interface." Those ideas which add up to the tool approach, were there in some unformed way before pipes, but they really came together afterwards. Pipes became the catalyst for this UNIX philosophy. "The tool thing has turned out to be actually successful. With pipes, many programs could work together, and they could work together at a distance."</a:t>
            </a:r>
          </a:p>
        </p:txBody>
      </p:sp>
      <p:sp>
        <p:nvSpPr>
          <p:cNvPr id="12" name="Content Placeholder 2"/>
          <p:cNvSpPr txBox="1">
            <a:spLocks/>
          </p:cNvSpPr>
          <p:nvPr/>
        </p:nvSpPr>
        <p:spPr>
          <a:xfrm>
            <a:off x="441158" y="1573621"/>
            <a:ext cx="8208210" cy="4789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300" dirty="0">
                <a:solidFill>
                  <a:srgbClr val="1B2536"/>
                </a:solidFill>
                <a:latin typeface="Raleway"/>
                <a:cs typeface="Raleway"/>
              </a:rPr>
              <a:t>The next morning, "we had this orgy of `one liners.' Everybody had a one liner. Look at this, look at that. ...Everybody started putting forth the UNIX philosophy. </a:t>
            </a:r>
            <a:r>
              <a:rPr lang="en-US" sz="2300" dirty="0">
                <a:solidFill>
                  <a:schemeClr val="bg1"/>
                </a:solidFill>
                <a:latin typeface="Raleway"/>
                <a:cs typeface="Raleway"/>
              </a:rPr>
              <a:t>Write programs that do one thing and do it well.</a:t>
            </a:r>
            <a:r>
              <a:rPr lang="en-US" sz="2300" dirty="0">
                <a:solidFill>
                  <a:srgbClr val="1B2536"/>
                </a:solidFill>
                <a:latin typeface="Raleway"/>
                <a:cs typeface="Raleway"/>
              </a:rPr>
              <a:t> </a:t>
            </a:r>
            <a:r>
              <a:rPr lang="en-US" sz="2300" dirty="0">
                <a:solidFill>
                  <a:srgbClr val="FFFFFF"/>
                </a:solidFill>
                <a:latin typeface="Raleway"/>
                <a:cs typeface="Raleway"/>
              </a:rPr>
              <a:t>Write programs to work together.</a:t>
            </a:r>
            <a:r>
              <a:rPr lang="en-US" sz="2300" dirty="0">
                <a:solidFill>
                  <a:srgbClr val="1B2536"/>
                </a:solidFill>
                <a:latin typeface="Raleway"/>
                <a:cs typeface="Raleway"/>
              </a:rPr>
              <a:t> </a:t>
            </a:r>
            <a:r>
              <a:rPr lang="en-US" sz="2300" dirty="0">
                <a:solidFill>
                  <a:srgbClr val="FFFFFF"/>
                </a:solidFill>
                <a:latin typeface="Raleway"/>
                <a:cs typeface="Raleway"/>
              </a:rPr>
              <a:t>Write programs that handle text streams, because that is a universal interface.</a:t>
            </a:r>
            <a:r>
              <a:rPr lang="en-US" sz="2300" dirty="0">
                <a:solidFill>
                  <a:srgbClr val="1B2536"/>
                </a:solidFill>
                <a:latin typeface="Raleway"/>
                <a:cs typeface="Raleway"/>
              </a:rPr>
              <a:t>" Those ideas which add up to the tool approach, were there in some unformed way before pipes, but they really came together afterwards. Pipes became the catalyst for this UNIX philosophy. "The tool thing has turned out to be actually successful. With pipes, many programs could work together, and they could work together at a distance."</a:t>
            </a:r>
          </a:p>
        </p:txBody>
      </p:sp>
      <p:sp>
        <p:nvSpPr>
          <p:cNvPr id="13" name="Content Placeholder 2"/>
          <p:cNvSpPr txBox="1">
            <a:spLocks/>
          </p:cNvSpPr>
          <p:nvPr/>
        </p:nvSpPr>
        <p:spPr>
          <a:xfrm>
            <a:off x="441158" y="1573621"/>
            <a:ext cx="8208210" cy="478975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just">
              <a:buNone/>
            </a:pPr>
            <a:r>
              <a:rPr lang="en-US" sz="2300" dirty="0">
                <a:solidFill>
                  <a:srgbClr val="1B2536"/>
                </a:solidFill>
                <a:latin typeface="Raleway"/>
                <a:cs typeface="Raleway"/>
              </a:rPr>
              <a:t>The next morning, "we had this orgy of `one liners.' Everybody had a one liner. Look at this, look at that. ...Everybody started putting forth the UNIX philosophy. </a:t>
            </a:r>
            <a:r>
              <a:rPr lang="en-US" sz="2300" dirty="0">
                <a:solidFill>
                  <a:schemeClr val="bg1"/>
                </a:solidFill>
                <a:latin typeface="Raleway"/>
                <a:cs typeface="Raleway"/>
              </a:rPr>
              <a:t>Write programs that do one thing and do it well.</a:t>
            </a:r>
            <a:r>
              <a:rPr lang="en-US" sz="2300" dirty="0">
                <a:solidFill>
                  <a:srgbClr val="1B2536"/>
                </a:solidFill>
                <a:latin typeface="Raleway"/>
                <a:cs typeface="Raleway"/>
              </a:rPr>
              <a:t> </a:t>
            </a:r>
            <a:r>
              <a:rPr lang="en-US" sz="2300" dirty="0">
                <a:solidFill>
                  <a:srgbClr val="FFFFFF"/>
                </a:solidFill>
                <a:latin typeface="Raleway"/>
                <a:cs typeface="Raleway"/>
              </a:rPr>
              <a:t>Write programs to work together.</a:t>
            </a:r>
            <a:r>
              <a:rPr lang="en-US" sz="2300" dirty="0">
                <a:solidFill>
                  <a:srgbClr val="1B2536"/>
                </a:solidFill>
                <a:latin typeface="Raleway"/>
                <a:cs typeface="Raleway"/>
              </a:rPr>
              <a:t> </a:t>
            </a:r>
            <a:r>
              <a:rPr lang="en-US" sz="2300" dirty="0">
                <a:solidFill>
                  <a:srgbClr val="FFFFFF"/>
                </a:solidFill>
                <a:latin typeface="Raleway"/>
                <a:cs typeface="Raleway"/>
              </a:rPr>
              <a:t>Write programs that handle text streams, because that is a universal interface.</a:t>
            </a:r>
            <a:r>
              <a:rPr lang="en-US" sz="2300" dirty="0">
                <a:solidFill>
                  <a:srgbClr val="1B2536"/>
                </a:solidFill>
                <a:latin typeface="Raleway"/>
                <a:cs typeface="Raleway"/>
              </a:rPr>
              <a:t>" Those ideas which add up to the tool approach, were there in some unformed way before pipes, but they really came together afterwards. Pipes became the catalyst for this UNIX philosophy. "The tool thing has turned out to be actually successful. </a:t>
            </a:r>
            <a:r>
              <a:rPr lang="en-US" sz="2300" dirty="0">
                <a:solidFill>
                  <a:srgbClr val="FFFFFF"/>
                </a:solidFill>
                <a:latin typeface="Raleway"/>
                <a:cs typeface="Raleway"/>
              </a:rPr>
              <a:t>With pipes, many programs could work together, and they could work together at a distance.</a:t>
            </a:r>
            <a:r>
              <a:rPr lang="en-US" sz="2300" dirty="0">
                <a:solidFill>
                  <a:srgbClr val="1B2536"/>
                </a:solidFill>
                <a:latin typeface="Raleway"/>
                <a:cs typeface="Raleway"/>
              </a:rPr>
              <a:t>"</a:t>
            </a:r>
          </a:p>
        </p:txBody>
      </p:sp>
    </p:spTree>
    <p:extLst>
      <p:ext uri="{BB962C8B-B14F-4D97-AF65-F5344CB8AC3E}">
        <p14:creationId xmlns:p14="http://schemas.microsoft.com/office/powerpoint/2010/main" val="43792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dissolv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dissolv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dissolve">
                                      <p:cBhvr>
                                        <p:cTn id="22"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3C4A5A"/>
        </a:solidFill>
        <a:effectLst/>
      </p:bgPr>
    </p:bg>
    <p:spTree>
      <p:nvGrpSpPr>
        <p:cNvPr id="1" name=""/>
        <p:cNvGrpSpPr/>
        <p:nvPr/>
      </p:nvGrpSpPr>
      <p:grpSpPr>
        <a:xfrm>
          <a:off x="0" y="0"/>
          <a:ext cx="0" cy="0"/>
          <a:chOff x="0" y="0"/>
          <a:chExt cx="0" cy="0"/>
        </a:xfrm>
      </p:grpSpPr>
      <p:sp>
        <p:nvSpPr>
          <p:cNvPr id="4" name="TextBox 3"/>
          <p:cNvSpPr txBox="1"/>
          <p:nvPr/>
        </p:nvSpPr>
        <p:spPr>
          <a:xfrm>
            <a:off x="1914577" y="2469726"/>
            <a:ext cx="5607560" cy="1169551"/>
          </a:xfrm>
          <a:prstGeom prst="rect">
            <a:avLst/>
          </a:prstGeom>
          <a:noFill/>
        </p:spPr>
        <p:txBody>
          <a:bodyPr wrap="none" rtlCol="0">
            <a:spAutoFit/>
          </a:bodyPr>
          <a:lstStyle/>
          <a:p>
            <a:r>
              <a:rPr lang="en-US" sz="7000" b="1" dirty="0" smtClean="0">
                <a:solidFill>
                  <a:srgbClr val="FFFFFF"/>
                </a:solidFill>
                <a:latin typeface="Raleway"/>
                <a:cs typeface="Raleway"/>
              </a:rPr>
              <a:t>THANK YOU!</a:t>
            </a:r>
            <a:endParaRPr lang="en-US" sz="7000" b="1" dirty="0">
              <a:solidFill>
                <a:srgbClr val="FFFFFF"/>
              </a:solidFill>
              <a:latin typeface="Raleway"/>
              <a:cs typeface="Raleway"/>
            </a:endParaRPr>
          </a:p>
        </p:txBody>
      </p:sp>
    </p:spTree>
    <p:extLst>
      <p:ext uri="{BB962C8B-B14F-4D97-AF65-F5344CB8AC3E}">
        <p14:creationId xmlns:p14="http://schemas.microsoft.com/office/powerpoint/2010/main" val="365076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screen">
            <a:extLst>
              <a:ext uri="{28A0092B-C50C-407E-A947-70E740481C1C}">
                <a14:useLocalDpi xmlns:a14="http://schemas.microsoft.com/office/drawing/2010/main"/>
              </a:ext>
            </a:extLst>
          </a:blip>
          <a:srcRect r="11324"/>
          <a:stretch/>
        </p:blipFill>
        <p:spPr>
          <a:xfrm>
            <a:off x="-1" y="-5320"/>
            <a:ext cx="9169325" cy="6863320"/>
          </a:xfrm>
          <a:prstGeom prst="rect">
            <a:avLst/>
          </a:prstGeom>
        </p:spPr>
      </p:pic>
      <p:sp>
        <p:nvSpPr>
          <p:cNvPr id="5" name="Rounded Rectangle 4"/>
          <p:cNvSpPr/>
          <p:nvPr/>
        </p:nvSpPr>
        <p:spPr>
          <a:xfrm>
            <a:off x="484884" y="2120900"/>
            <a:ext cx="8290393" cy="2006600"/>
          </a:xfrm>
          <a:prstGeom prst="roundRect">
            <a:avLst>
              <a:gd name="adj" fmla="val 7011"/>
            </a:avLst>
          </a:prstGeom>
          <a:solidFill>
            <a:schemeClr val="tx1">
              <a:alpha val="48000"/>
            </a:schemeClr>
          </a:solidFill>
          <a:ln w="9525">
            <a:noFill/>
            <a:miter lim="800000"/>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5" name="Content Placeholder 2"/>
          <p:cNvSpPr txBox="1">
            <a:spLocks/>
          </p:cNvSpPr>
          <p:nvPr/>
        </p:nvSpPr>
        <p:spPr>
          <a:xfrm>
            <a:off x="643970" y="2223435"/>
            <a:ext cx="7887790" cy="19040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500" dirty="0" smtClean="0">
                <a:solidFill>
                  <a:srgbClr val="FFFFFF"/>
                </a:solidFill>
                <a:latin typeface="Raleway"/>
                <a:cs typeface="Raleway"/>
              </a:rPr>
              <a:t>Micro services are </a:t>
            </a:r>
            <a:r>
              <a:rPr lang="en-US" sz="3500" b="1" dirty="0" smtClean="0">
                <a:solidFill>
                  <a:srgbClr val="FFFFFF"/>
                </a:solidFill>
                <a:latin typeface="Raleway"/>
                <a:cs typeface="Raleway"/>
              </a:rPr>
              <a:t>tiny apps</a:t>
            </a:r>
            <a:endParaRPr lang="lv-LV" sz="3500" b="1" dirty="0" smtClean="0">
              <a:solidFill>
                <a:srgbClr val="FFFFFF"/>
              </a:solidFill>
              <a:latin typeface="Raleway"/>
              <a:cs typeface="Raleway"/>
            </a:endParaRPr>
          </a:p>
        </p:txBody>
      </p:sp>
      <p:sp>
        <p:nvSpPr>
          <p:cNvPr id="16" name="Content Placeholder 2"/>
          <p:cNvSpPr txBox="1">
            <a:spLocks/>
          </p:cNvSpPr>
          <p:nvPr/>
        </p:nvSpPr>
        <p:spPr>
          <a:xfrm>
            <a:off x="722387" y="2224372"/>
            <a:ext cx="7887790" cy="180153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500" dirty="0" smtClean="0">
                <a:solidFill>
                  <a:srgbClr val="FFFFFF"/>
                </a:solidFill>
                <a:latin typeface="Raleway"/>
                <a:cs typeface="Raleway"/>
              </a:rPr>
              <a:t>                                                   talking via </a:t>
            </a:r>
            <a:r>
              <a:rPr lang="en-US" sz="3500" b="1" dirty="0" smtClean="0">
                <a:solidFill>
                  <a:srgbClr val="FFFFFF"/>
                </a:solidFill>
                <a:latin typeface="Raleway"/>
                <a:cs typeface="Raleway"/>
              </a:rPr>
              <a:t>uniform interface</a:t>
            </a:r>
            <a:endParaRPr lang="lv-LV" sz="3500" b="1" dirty="0" smtClean="0">
              <a:solidFill>
                <a:srgbClr val="FFFFFF"/>
              </a:solidFill>
              <a:latin typeface="Raleway"/>
              <a:cs typeface="Raleway"/>
            </a:endParaRPr>
          </a:p>
        </p:txBody>
      </p:sp>
      <p:sp>
        <p:nvSpPr>
          <p:cNvPr id="17" name="Content Placeholder 2"/>
          <p:cNvSpPr txBox="1">
            <a:spLocks/>
          </p:cNvSpPr>
          <p:nvPr/>
        </p:nvSpPr>
        <p:spPr>
          <a:xfrm>
            <a:off x="722387" y="2769535"/>
            <a:ext cx="7887790" cy="126906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3500" dirty="0" smtClean="0">
                <a:solidFill>
                  <a:srgbClr val="FFFFFF"/>
                </a:solidFill>
                <a:latin typeface="Raleway"/>
                <a:cs typeface="Raleway"/>
              </a:rPr>
              <a:t>																	    installed as well-behaved </a:t>
            </a:r>
            <a:r>
              <a:rPr lang="en-US" sz="3500" b="1" dirty="0" smtClean="0">
                <a:solidFill>
                  <a:srgbClr val="FFFFFF"/>
                </a:solidFill>
                <a:latin typeface="Raleway"/>
                <a:cs typeface="Raleway"/>
              </a:rPr>
              <a:t>OS services</a:t>
            </a:r>
            <a:r>
              <a:rPr lang="en-US" sz="3500" dirty="0" smtClean="0">
                <a:solidFill>
                  <a:srgbClr val="FFFFFF"/>
                </a:solidFill>
                <a:latin typeface="Raleway"/>
                <a:cs typeface="Raleway"/>
              </a:rPr>
              <a:t>.</a:t>
            </a:r>
          </a:p>
          <a:p>
            <a:pPr marL="0" indent="0">
              <a:buNone/>
            </a:pPr>
            <a:endParaRPr lang="lv-LV" sz="3500" dirty="0" smtClean="0">
              <a:solidFill>
                <a:srgbClr val="FFFFFF"/>
              </a:solidFill>
              <a:latin typeface="Raleway"/>
              <a:cs typeface="Raleway"/>
            </a:endParaRPr>
          </a:p>
        </p:txBody>
      </p:sp>
      <p:sp>
        <p:nvSpPr>
          <p:cNvPr id="4" name="TextBox 3"/>
          <p:cNvSpPr txBox="1"/>
          <p:nvPr/>
        </p:nvSpPr>
        <p:spPr>
          <a:xfrm>
            <a:off x="-1295400" y="1790700"/>
            <a:ext cx="184666" cy="369332"/>
          </a:xfrm>
          <a:prstGeom prst="rect">
            <a:avLst/>
          </a:prstGeom>
          <a:noFill/>
        </p:spPr>
        <p:txBody>
          <a:bodyPr wrap="none" rtlCol="0">
            <a:spAutoFit/>
          </a:bodyPr>
          <a:lstStyle/>
          <a:p>
            <a:endParaRPr lang="en-US" dirty="0"/>
          </a:p>
        </p:txBody>
      </p:sp>
      <p:sp>
        <p:nvSpPr>
          <p:cNvPr id="6" name="TextBox 5"/>
          <p:cNvSpPr txBox="1"/>
          <p:nvPr/>
        </p:nvSpPr>
        <p:spPr>
          <a:xfrm>
            <a:off x="-1828800" y="1333500"/>
            <a:ext cx="184666" cy="369332"/>
          </a:xfrm>
          <a:prstGeom prst="rect">
            <a:avLst/>
          </a:prstGeom>
          <a:noFill/>
        </p:spPr>
        <p:txBody>
          <a:bodyPr wrap="none" rtlCol="0">
            <a:spAutoFit/>
          </a:bodyPr>
          <a:lstStyle/>
          <a:p>
            <a:endParaRPr lang="en-US" dirty="0"/>
          </a:p>
        </p:txBody>
      </p:sp>
      <p:sp>
        <p:nvSpPr>
          <p:cNvPr id="10" name="TextBox 9"/>
          <p:cNvSpPr txBox="1"/>
          <p:nvPr/>
        </p:nvSpPr>
        <p:spPr>
          <a:xfrm>
            <a:off x="-965200" y="64770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6396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78164" y="2831931"/>
            <a:ext cx="8027954" cy="646331"/>
          </a:xfrm>
          <a:prstGeom prst="rect">
            <a:avLst/>
          </a:prstGeom>
        </p:spPr>
        <p:txBody>
          <a:bodyPr wrap="square">
            <a:spAutoFit/>
          </a:bodyPr>
          <a:lstStyle/>
          <a:p>
            <a:r>
              <a:rPr lang="en-US" sz="3600" b="1" dirty="0">
                <a:solidFill>
                  <a:schemeClr val="bg1"/>
                </a:solidFill>
                <a:latin typeface="Raleway"/>
                <a:cs typeface="Raleway"/>
              </a:rPr>
              <a:t>java </a:t>
            </a:r>
            <a:r>
              <a:rPr lang="en-US" sz="3600" b="1" dirty="0" smtClean="0">
                <a:solidFill>
                  <a:schemeClr val="bg1"/>
                </a:solidFill>
                <a:latin typeface="Raleway"/>
                <a:cs typeface="Raleway"/>
              </a:rPr>
              <a:t>–jar </a:t>
            </a:r>
            <a:r>
              <a:rPr lang="en-US" sz="3600" dirty="0" smtClean="0">
                <a:solidFill>
                  <a:schemeClr val="bg1"/>
                </a:solidFill>
                <a:latin typeface="Raleway"/>
                <a:cs typeface="Raleway"/>
              </a:rPr>
              <a:t>micro-</a:t>
            </a:r>
            <a:r>
              <a:rPr lang="en-US" sz="3600" dirty="0" err="1" smtClean="0">
                <a:solidFill>
                  <a:schemeClr val="bg1"/>
                </a:solidFill>
                <a:latin typeface="Raleway"/>
                <a:cs typeface="Raleway"/>
              </a:rPr>
              <a:t>service.jar</a:t>
            </a:r>
            <a:r>
              <a:rPr lang="en-US" sz="3600" dirty="0" smtClean="0">
                <a:solidFill>
                  <a:schemeClr val="bg1"/>
                </a:solidFill>
                <a:latin typeface="Raleway"/>
                <a:cs typeface="Raleway"/>
              </a:rPr>
              <a:t> </a:t>
            </a:r>
            <a:r>
              <a:rPr lang="en-US" sz="3600" dirty="0" err="1" smtClean="0">
                <a:solidFill>
                  <a:schemeClr val="bg1"/>
                </a:solidFill>
                <a:latin typeface="Raleway"/>
                <a:cs typeface="Raleway"/>
              </a:rPr>
              <a:t>config.yml</a:t>
            </a:r>
            <a:endParaRPr lang="en-US" sz="3600" dirty="0">
              <a:solidFill>
                <a:schemeClr val="bg1"/>
              </a:solidFill>
              <a:latin typeface="Raleway"/>
              <a:cs typeface="Raleway"/>
            </a:endParaRPr>
          </a:p>
        </p:txBody>
      </p:sp>
    </p:spTree>
    <p:extLst>
      <p:ext uri="{BB962C8B-B14F-4D97-AF65-F5344CB8AC3E}">
        <p14:creationId xmlns:p14="http://schemas.microsoft.com/office/powerpoint/2010/main" val="352962491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0" y="-6254"/>
            <a:ext cx="9160996" cy="6845300"/>
          </a:xfrm>
          <a:prstGeom prst="rect">
            <a:avLst/>
          </a:prstGeom>
        </p:spPr>
      </p:pic>
    </p:spTree>
    <p:extLst>
      <p:ext uri="{BB962C8B-B14F-4D97-AF65-F5344CB8AC3E}">
        <p14:creationId xmlns:p14="http://schemas.microsoft.com/office/powerpoint/2010/main" val="32665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914400" y="1638300"/>
            <a:ext cx="7620000" cy="3581400"/>
          </a:xfrm>
          <a:prstGeom prst="rect">
            <a:avLst/>
          </a:prstGeom>
        </p:spPr>
      </p:pic>
      <p:sp>
        <p:nvSpPr>
          <p:cNvPr id="5" name="Content Placeholder 2"/>
          <p:cNvSpPr txBox="1">
            <a:spLocks/>
          </p:cNvSpPr>
          <p:nvPr/>
        </p:nvSpPr>
        <p:spPr>
          <a:xfrm>
            <a:off x="647700" y="243018"/>
            <a:ext cx="7785100" cy="75971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0" indent="0">
              <a:buNone/>
            </a:pPr>
            <a:r>
              <a:rPr lang="lv-LV" sz="3000" dirty="0" smtClean="0">
                <a:solidFill>
                  <a:srgbClr val="262626"/>
                </a:solidFill>
                <a:latin typeface="Raleway"/>
                <a:cs typeface="Raleway"/>
              </a:rPr>
              <a:t>Traditional application </a:t>
            </a:r>
            <a:r>
              <a:rPr lang="lv-LV" sz="3000" b="1" dirty="0" smtClean="0">
                <a:solidFill>
                  <a:srgbClr val="262626"/>
                </a:solidFill>
                <a:latin typeface="Raleway"/>
                <a:cs typeface="Raleway"/>
              </a:rPr>
              <a:t>vs</a:t>
            </a:r>
            <a:r>
              <a:rPr lang="lv-LV" sz="3000" dirty="0" smtClean="0">
                <a:solidFill>
                  <a:srgbClr val="262626"/>
                </a:solidFill>
                <a:latin typeface="Raleway"/>
                <a:cs typeface="Raleway"/>
              </a:rPr>
              <a:t>.  </a:t>
            </a:r>
            <a:r>
              <a:rPr lang="en-US" sz="5000" i="1" dirty="0" smtClean="0">
                <a:solidFill>
                  <a:srgbClr val="434343"/>
                </a:solidFill>
              </a:rPr>
              <a:t>µ</a:t>
            </a:r>
            <a:r>
              <a:rPr lang="en-US" sz="3000" i="1" dirty="0" smtClean="0">
                <a:solidFill>
                  <a:srgbClr val="262626"/>
                </a:solidFill>
              </a:rPr>
              <a:t> </a:t>
            </a:r>
            <a:r>
              <a:rPr lang="lv-LV" sz="3000" dirty="0" smtClean="0">
                <a:solidFill>
                  <a:srgbClr val="262626"/>
                </a:solidFill>
                <a:latin typeface="Raleway"/>
                <a:cs typeface="Raleway"/>
              </a:rPr>
              <a:t>service based</a:t>
            </a:r>
            <a:endParaRPr lang="lv-LV" sz="3000" b="1" dirty="0" smtClean="0">
              <a:solidFill>
                <a:srgbClr val="262626"/>
              </a:solidFill>
              <a:latin typeface="Raleway"/>
              <a:cs typeface="Raleway"/>
            </a:endParaRPr>
          </a:p>
        </p:txBody>
      </p:sp>
    </p:spTree>
    <p:extLst>
      <p:ext uri="{BB962C8B-B14F-4D97-AF65-F5344CB8AC3E}">
        <p14:creationId xmlns:p14="http://schemas.microsoft.com/office/powerpoint/2010/main" val="299428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76301" y="2787784"/>
            <a:ext cx="7793752" cy="1057165"/>
          </a:xfrm>
        </p:spPr>
        <p:txBody>
          <a:bodyPr>
            <a:normAutofit/>
          </a:bodyPr>
          <a:lstStyle/>
          <a:p>
            <a:pPr marL="0" indent="0">
              <a:buNone/>
            </a:pPr>
            <a:r>
              <a:rPr lang="en-US" dirty="0" smtClean="0">
                <a:solidFill>
                  <a:srgbClr val="FFFFFF"/>
                </a:solidFill>
                <a:latin typeface="Raleway"/>
                <a:cs typeface="Raleway"/>
              </a:rPr>
              <a:t>Micro service </a:t>
            </a:r>
            <a:r>
              <a:rPr lang="en-US" b="1" dirty="0" smtClean="0">
                <a:solidFill>
                  <a:srgbClr val="FFFFFF"/>
                </a:solidFill>
                <a:latin typeface="Raleway"/>
                <a:cs typeface="Raleway"/>
              </a:rPr>
              <a:t>architecture</a:t>
            </a:r>
            <a:r>
              <a:rPr lang="en-US" dirty="0" smtClean="0">
                <a:solidFill>
                  <a:srgbClr val="FFFFFF"/>
                </a:solidFill>
                <a:latin typeface="Raleway"/>
                <a:cs typeface="Raleway"/>
              </a:rPr>
              <a:t> by example</a:t>
            </a:r>
            <a:endParaRPr lang="en-US" dirty="0">
              <a:solidFill>
                <a:srgbClr val="FFFFFF"/>
              </a:solidFill>
              <a:latin typeface="Raleway Thin"/>
              <a:cs typeface="Raleway Thin"/>
            </a:endParaRPr>
          </a:p>
        </p:txBody>
      </p:sp>
      <p:cxnSp>
        <p:nvCxnSpPr>
          <p:cNvPr id="4" name="Straight Connector 3"/>
          <p:cNvCxnSpPr/>
          <p:nvPr/>
        </p:nvCxnSpPr>
        <p:spPr>
          <a:xfrm>
            <a:off x="981332" y="3572789"/>
            <a:ext cx="5929511" cy="0"/>
          </a:xfrm>
          <a:prstGeom prst="line">
            <a:avLst/>
          </a:prstGeom>
          <a:ln w="6350" cmpd="sng">
            <a:gradFill flip="none" rotWithShape="1">
              <a:gsLst>
                <a:gs pos="0">
                  <a:schemeClr val="bg1"/>
                </a:gs>
                <a:gs pos="100000">
                  <a:srgbClr val="1B2536"/>
                </a:gs>
              </a:gsLst>
              <a:lin ang="0" scaled="1"/>
              <a:tileRect/>
            </a:gra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102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56835</TotalTime>
  <Words>2027</Words>
  <Application>Microsoft Macintosh PowerPoint</Application>
  <PresentationFormat>On-screen Show (4:3)</PresentationFormat>
  <Paragraphs>300</Paragraphs>
  <Slides>47</Slides>
  <Notes>25</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Office Theme</vt:lpstr>
      <vt:lpstr>Service Architecture</vt:lpstr>
      <vt:lpstr>Who is broadcasting?</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Structural Analysis</dc:title>
  <dc:creator>EDUARDS SIZOVS</dc:creator>
  <cp:lastModifiedBy>EDUARDS SIZOVS</cp:lastModifiedBy>
  <cp:revision>2919</cp:revision>
  <dcterms:created xsi:type="dcterms:W3CDTF">2013-08-02T19:19:44Z</dcterms:created>
  <dcterms:modified xsi:type="dcterms:W3CDTF">2013-11-28T14:00:01Z</dcterms:modified>
</cp:coreProperties>
</file>